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3" r:id="rId1"/>
  </p:sldMasterIdLst>
  <p:notesMasterIdLst>
    <p:notesMasterId r:id="rId109"/>
  </p:notesMasterIdLst>
  <p:handoutMasterIdLst>
    <p:handoutMasterId r:id="rId110"/>
  </p:handoutMasterIdLst>
  <p:sldIdLst>
    <p:sldId id="510" r:id="rId2"/>
    <p:sldId id="769" r:id="rId3"/>
    <p:sldId id="513" r:id="rId4"/>
    <p:sldId id="569" r:id="rId5"/>
    <p:sldId id="546" r:id="rId6"/>
    <p:sldId id="688" r:id="rId7"/>
    <p:sldId id="570" r:id="rId8"/>
    <p:sldId id="689" r:id="rId9"/>
    <p:sldId id="709" r:id="rId10"/>
    <p:sldId id="610" r:id="rId11"/>
    <p:sldId id="700" r:id="rId12"/>
    <p:sldId id="401" r:id="rId13"/>
    <p:sldId id="506" r:id="rId14"/>
    <p:sldId id="702" r:id="rId15"/>
    <p:sldId id="719" r:id="rId16"/>
    <p:sldId id="710" r:id="rId17"/>
    <p:sldId id="712" r:id="rId18"/>
    <p:sldId id="713" r:id="rId19"/>
    <p:sldId id="743" r:id="rId20"/>
    <p:sldId id="715" r:id="rId21"/>
    <p:sldId id="716" r:id="rId22"/>
    <p:sldId id="721" r:id="rId23"/>
    <p:sldId id="718" r:id="rId24"/>
    <p:sldId id="720" r:id="rId25"/>
    <p:sldId id="722" r:id="rId26"/>
    <p:sldId id="723" r:id="rId27"/>
    <p:sldId id="724" r:id="rId28"/>
    <p:sldId id="725" r:id="rId29"/>
    <p:sldId id="726" r:id="rId30"/>
    <p:sldId id="756" r:id="rId31"/>
    <p:sldId id="727" r:id="rId32"/>
    <p:sldId id="728" r:id="rId33"/>
    <p:sldId id="729" r:id="rId34"/>
    <p:sldId id="730" r:id="rId35"/>
    <p:sldId id="731" r:id="rId36"/>
    <p:sldId id="757" r:id="rId37"/>
    <p:sldId id="732" r:id="rId38"/>
    <p:sldId id="734" r:id="rId39"/>
    <p:sldId id="735" r:id="rId40"/>
    <p:sldId id="736" r:id="rId41"/>
    <p:sldId id="759" r:id="rId42"/>
    <p:sldId id="758" r:id="rId43"/>
    <p:sldId id="737" r:id="rId44"/>
    <p:sldId id="745" r:id="rId45"/>
    <p:sldId id="747" r:id="rId46"/>
    <p:sldId id="748" r:id="rId47"/>
    <p:sldId id="749" r:id="rId48"/>
    <p:sldId id="750" r:id="rId49"/>
    <p:sldId id="751" r:id="rId50"/>
    <p:sldId id="752" r:id="rId51"/>
    <p:sldId id="746" r:id="rId52"/>
    <p:sldId id="753" r:id="rId53"/>
    <p:sldId id="754" r:id="rId54"/>
    <p:sldId id="761" r:id="rId55"/>
    <p:sldId id="760" r:id="rId56"/>
    <p:sldId id="739" r:id="rId57"/>
    <p:sldId id="740" r:id="rId58"/>
    <p:sldId id="763" r:id="rId59"/>
    <p:sldId id="741" r:id="rId60"/>
    <p:sldId id="742" r:id="rId61"/>
    <p:sldId id="764" r:id="rId62"/>
    <p:sldId id="733" r:id="rId63"/>
    <p:sldId id="765" r:id="rId64"/>
    <p:sldId id="768" r:id="rId65"/>
    <p:sldId id="766" r:id="rId66"/>
    <p:sldId id="714" r:id="rId67"/>
    <p:sldId id="556" r:id="rId68"/>
    <p:sldId id="547" r:id="rId69"/>
    <p:sldId id="558" r:id="rId70"/>
    <p:sldId id="559" r:id="rId71"/>
    <p:sldId id="561" r:id="rId72"/>
    <p:sldId id="577" r:id="rId73"/>
    <p:sldId id="560" r:id="rId74"/>
    <p:sldId id="557" r:id="rId75"/>
    <p:sldId id="657" r:id="rId76"/>
    <p:sldId id="578" r:id="rId77"/>
    <p:sldId id="579" r:id="rId78"/>
    <p:sldId id="658" r:id="rId79"/>
    <p:sldId id="562" r:id="rId80"/>
    <p:sldId id="585" r:id="rId81"/>
    <p:sldId id="611" r:id="rId82"/>
    <p:sldId id="612" r:id="rId83"/>
    <p:sldId id="650" r:id="rId84"/>
    <p:sldId id="651" r:id="rId85"/>
    <p:sldId id="667" r:id="rId86"/>
    <p:sldId id="652" r:id="rId87"/>
    <p:sldId id="589" r:id="rId88"/>
    <p:sldId id="590" r:id="rId89"/>
    <p:sldId id="591" r:id="rId90"/>
    <p:sldId id="592" r:id="rId91"/>
    <p:sldId id="593" r:id="rId92"/>
    <p:sldId id="594" r:id="rId93"/>
    <p:sldId id="595" r:id="rId94"/>
    <p:sldId id="664" r:id="rId95"/>
    <p:sldId id="668" r:id="rId96"/>
    <p:sldId id="596" r:id="rId97"/>
    <p:sldId id="597" r:id="rId98"/>
    <p:sldId id="605" r:id="rId99"/>
    <p:sldId id="669" r:id="rId100"/>
    <p:sldId id="670" r:id="rId101"/>
    <p:sldId id="671" r:id="rId102"/>
    <p:sldId id="530" r:id="rId103"/>
    <p:sldId id="574" r:id="rId104"/>
    <p:sldId id="717" r:id="rId105"/>
    <p:sldId id="634" r:id="rId106"/>
    <p:sldId id="281" r:id="rId107"/>
    <p:sldId id="703" r:id="rId108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100"/>
    <a:srgbClr val="011F5B"/>
    <a:srgbClr val="FFFFFF"/>
    <a:srgbClr val="4DDB4D"/>
    <a:srgbClr val="C27473"/>
    <a:srgbClr val="F2ED8A"/>
    <a:srgbClr val="EEEEED"/>
    <a:srgbClr val="B24645"/>
    <a:srgbClr val="EDE655"/>
    <a:srgbClr val="F3EE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8" autoAdjust="0"/>
    <p:restoredTop sz="95784" autoAdjust="0"/>
  </p:normalViewPr>
  <p:slideViewPr>
    <p:cSldViewPr snapToGrid="0">
      <p:cViewPr varScale="1">
        <p:scale>
          <a:sx n="100" d="100"/>
          <a:sy n="100" d="100"/>
        </p:scale>
        <p:origin x="184" y="424"/>
      </p:cViewPr>
      <p:guideLst/>
    </p:cSldViewPr>
  </p:slideViewPr>
  <p:outlineViewPr>
    <p:cViewPr>
      <p:scale>
        <a:sx n="33" d="100"/>
        <a:sy n="33" d="100"/>
      </p:scale>
      <p:origin x="0" y="-14328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fld id="{EC41C424-70A3-48BE-AECC-F205C9DB7921}" type="datetimeFigureOut">
              <a:rPr lang="en-US" smtClean="0"/>
              <a:t>6/8/23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9738EFF4-2766-45B4-AAA7-6962D51F5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449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fld id="{B43724C6-EEE8-48AE-A8E8-2FD278B7058E}" type="datetimeFigureOut">
              <a:rPr lang="en-US" smtClean="0"/>
              <a:t>6/8/23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8" rIns="93175" bIns="4658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5" tIns="46588" rIns="93175" bIns="4658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1D98067A-484E-4D95-836A-2536B2732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2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807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74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14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37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32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08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419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74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02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70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23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80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43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33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14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64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97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515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10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51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725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77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6527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538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260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614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928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606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457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001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185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943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21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615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762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305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647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435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530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07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929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43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668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85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503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399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288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991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393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854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322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754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229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808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5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004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049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023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755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898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861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764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23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933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206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6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266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4421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28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04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067A-484E-4D95-836A-2536B27321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61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81374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539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37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75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89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89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6/8/23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400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7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43765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435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208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25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924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BE4249-C0D0-4B06-8692-E8BB871AF643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2899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2B0DB6-F5C7-45FB-8CF3-31B45F9C2DAC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8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6909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0.png"/><Relationship Id="rId4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ocorecrg.github.io/CRG_RIntroduction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ape.inf.usi.ch/quick-reference/ggplot2/colour" TargetMode="Externa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31.png"/><Relationship Id="rId4" Type="http://schemas.openxmlformats.org/officeDocument/2006/relationships/image" Target="../media/image6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gif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30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7492F-6DFB-4ACF-8881-019A67CE8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157" y="3605348"/>
            <a:ext cx="8337176" cy="1706880"/>
          </a:xfr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800" b="1" cap="none" dirty="0">
                <a:solidFill>
                  <a:srgbClr val="011F5B"/>
                </a:solidFill>
              </a:rPr>
              <a:t>Introduction to Biostatistics &amp; R</a:t>
            </a:r>
            <a:endParaRPr lang="en-US" sz="2800" cap="none" dirty="0">
              <a:solidFill>
                <a:srgbClr val="011F5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E50B6-D60D-4FA3-AE75-1D4416F57F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7435" y="1382751"/>
            <a:ext cx="8661898" cy="2222597"/>
          </a:xfrm>
        </p:spPr>
        <p:txBody>
          <a:bodyPr>
            <a:noAutofit/>
          </a:bodyPr>
          <a:lstStyle/>
          <a:p>
            <a:r>
              <a:rPr lang="en-US" sz="4000" b="1">
                <a:solidFill>
                  <a:srgbClr val="9901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SUIP </a:t>
            </a:r>
            <a:r>
              <a:rPr lang="en-US" sz="4000" b="1" dirty="0">
                <a:solidFill>
                  <a:srgbClr val="9901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Biostatistics Workshop</a:t>
            </a:r>
          </a:p>
          <a:p>
            <a:r>
              <a:rPr lang="en-US" sz="3600" b="1" dirty="0">
                <a:solidFill>
                  <a:srgbClr val="9901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Thursday, June 8, 2023</a:t>
            </a:r>
          </a:p>
          <a:p>
            <a:r>
              <a:rPr lang="en-US" sz="3600" b="1" dirty="0">
                <a:solidFill>
                  <a:srgbClr val="9901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1C978-1C04-4B61-8705-3EA5A424C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68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9749" y="158808"/>
            <a:ext cx="8222147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703188" algn="l"/>
              </a:tabLst>
            </a:pPr>
            <a:r>
              <a:rPr lang="en-US" spc="-109" dirty="0">
                <a:solidFill>
                  <a:srgbClr val="002060"/>
                </a:solidFill>
              </a:rPr>
              <a:t>Concluding summary statistics:</a:t>
            </a:r>
            <a:endParaRPr spc="-4" dirty="0">
              <a:solidFill>
                <a:srgbClr val="002060"/>
              </a:solidFill>
            </a:endParaRP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AB789942-70F2-3D4A-AD38-52A4F1671C31}"/>
              </a:ext>
            </a:extLst>
          </p:cNvPr>
          <p:cNvGraphicFramePr>
            <a:graphicFrameLocks noGrp="1"/>
          </p:cNvGraphicFramePr>
          <p:nvPr/>
        </p:nvGraphicFramePr>
        <p:xfrm>
          <a:off x="2265164" y="2089547"/>
          <a:ext cx="7447360" cy="3776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680">
                  <a:extLst>
                    <a:ext uri="{9D8B030D-6E8A-4147-A177-3AD203B41FA5}">
                      <a16:colId xmlns:a16="http://schemas.microsoft.com/office/drawing/2014/main" val="500861633"/>
                    </a:ext>
                  </a:extLst>
                </a:gridCol>
                <a:gridCol w="3723680">
                  <a:extLst>
                    <a:ext uri="{9D8B030D-6E8A-4147-A177-3AD203B41FA5}">
                      <a16:colId xmlns:a16="http://schemas.microsoft.com/office/drawing/2014/main" val="4247118767"/>
                    </a:ext>
                  </a:extLst>
                </a:gridCol>
              </a:tblGrid>
              <a:tr h="37294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Statistic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Function in R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3619705997"/>
                  </a:ext>
                </a:extLst>
              </a:tr>
              <a:tr h="378124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Sum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sum(x)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2918622529"/>
                  </a:ext>
                </a:extLst>
              </a:tr>
              <a:tr h="378124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Mean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mean(x)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132321998"/>
                  </a:ext>
                </a:extLst>
              </a:tr>
              <a:tr h="378124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Median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median(x)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2317115647"/>
                  </a:ext>
                </a:extLst>
              </a:tr>
              <a:tr h="378124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Largest Value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max(x)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452494326"/>
                  </a:ext>
                </a:extLst>
              </a:tr>
              <a:tr h="378124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Smallest Value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min(x)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3985818302"/>
                  </a:ext>
                </a:extLst>
              </a:tr>
              <a:tr h="378124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Standard Deviation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sd</a:t>
                      </a:r>
                      <a:r>
                        <a:rPr lang="en-US" sz="20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(x)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3348770005"/>
                  </a:ext>
                </a:extLst>
              </a:tr>
              <a:tr h="378124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Variance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var(x)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3836489149"/>
                  </a:ext>
                </a:extLst>
              </a:tr>
              <a:tr h="378124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Number of elements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length(x)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278486355"/>
                  </a:ext>
                </a:extLst>
              </a:tr>
              <a:tr h="378124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Correlation between x and y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cor</a:t>
                      </a:r>
                      <a:r>
                        <a:rPr lang="en-US" sz="20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x,y</a:t>
                      </a:r>
                      <a:r>
                        <a:rPr lang="en-US" sz="20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)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40959163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2">
                <a:extLst>
                  <a:ext uri="{FF2B5EF4-FFF2-40B4-BE49-F238E27FC236}">
                    <a16:creationId xmlns:a16="http://schemas.microsoft.com/office/drawing/2014/main" id="{E1495117-5F22-514C-BA09-01E5A1DAC7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9750" y="773057"/>
                <a:ext cx="8358187" cy="103874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>
                  <a:defRPr sz="4800" b="0" i="0">
                    <a:solidFill>
                      <a:schemeClr val="tx1"/>
                    </a:solidFill>
                    <a:latin typeface="Gill Sans MT"/>
                    <a:ea typeface="+mj-ea"/>
                    <a:cs typeface="Gill Sans MT"/>
                  </a:defRPr>
                </a:lvl1pPr>
              </a:lstStyle>
              <a:p>
                <a:pPr marL="8929" defTabSz="642915">
                  <a:tabLst>
                    <a:tab pos="703188" algn="l"/>
                  </a:tabLst>
                </a:pPr>
                <a:r>
                  <a:rPr lang="en-US" sz="3375" kern="0" spc="-109" dirty="0">
                    <a:solidFill>
                      <a:srgbClr val="002060"/>
                    </a:solidFill>
                  </a:rPr>
                  <a:t>Suppose we have a vector of data, e.g.</a:t>
                </a:r>
                <a:endParaRPr lang="en-US" sz="3375" i="1" kern="0" spc="-109" dirty="0">
                  <a:solidFill>
                    <a:srgbClr val="990100"/>
                  </a:solidFill>
                  <a:latin typeface="Cambria Math" panose="02040503050406030204" pitchFamily="18" charset="0"/>
                </a:endParaRPr>
              </a:p>
              <a:p>
                <a:pPr marL="8929" defTabSz="642915">
                  <a:tabLst>
                    <a:tab pos="7031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75" b="0" i="1" kern="0" spc="-109" smtClean="0">
                          <a:solidFill>
                            <a:srgbClr val="9901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375" i="1" kern="0" spc="-109">
                          <a:solidFill>
                            <a:srgbClr val="990100"/>
                          </a:solidFill>
                          <a:latin typeface="Cambria Math" panose="02040503050406030204" pitchFamily="18" charset="0"/>
                        </a:rPr>
                        <m:t>=(68, 65, 64, …,70, 58)</m:t>
                      </m:r>
                    </m:oMath>
                  </m:oMathPara>
                </a14:m>
                <a:endParaRPr lang="en-US" sz="3375" kern="0" spc="-4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object 2">
                <a:extLst>
                  <a:ext uri="{FF2B5EF4-FFF2-40B4-BE49-F238E27FC236}">
                    <a16:creationId xmlns:a16="http://schemas.microsoft.com/office/drawing/2014/main" id="{E1495117-5F22-514C-BA09-01E5A1DAC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750" y="773057"/>
                <a:ext cx="8358187" cy="1038746"/>
              </a:xfrm>
              <a:prstGeom prst="rect">
                <a:avLst/>
              </a:prstGeom>
              <a:blipFill>
                <a:blip r:embed="rId2"/>
                <a:stretch>
                  <a:fillRect l="-3035" t="-12048" b="-16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B13CD04-58F4-2144-BC79-9BFB29D4A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135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585" y="82155"/>
            <a:ext cx="9907311" cy="51937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038932">
              <a:lnSpc>
                <a:spcPct val="100000"/>
              </a:lnSpc>
            </a:pPr>
            <a:r>
              <a:rPr lang="en-US" spc="-4" dirty="0"/>
              <a:t>One sample</a:t>
            </a:r>
            <a:r>
              <a:rPr lang="en-US" spc="-32" dirty="0"/>
              <a:t> </a:t>
            </a:r>
            <a:r>
              <a:rPr lang="en-US" spc="-4" dirty="0"/>
              <a:t>t-test: interpreting results</a:t>
            </a:r>
            <a:endParaRPr spc="-4" dirty="0"/>
          </a:p>
        </p:txBody>
      </p:sp>
      <p:sp>
        <p:nvSpPr>
          <p:cNvPr id="3" name="object 3"/>
          <p:cNvSpPr txBox="1"/>
          <p:nvPr/>
        </p:nvSpPr>
        <p:spPr>
          <a:xfrm>
            <a:off x="1306496" y="3660311"/>
            <a:ext cx="4387024" cy="51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600" spc="-4" dirty="0">
                <a:latin typeface="Lucida Console"/>
                <a:cs typeface="Lucida Console"/>
              </a:rPr>
              <a:t>&gt;</a:t>
            </a:r>
            <a:r>
              <a:rPr sz="1600" spc="-53" dirty="0">
                <a:latin typeface="Lucida Console"/>
                <a:cs typeface="Lucida Console"/>
              </a:rPr>
              <a:t> </a:t>
            </a:r>
            <a:r>
              <a:rPr sz="1600" spc="-4" dirty="0" err="1">
                <a:solidFill>
                  <a:srgbClr val="0061FF"/>
                </a:solidFill>
                <a:latin typeface="Lucida Console"/>
                <a:cs typeface="Lucida Console"/>
              </a:rPr>
              <a:t>t.test</a:t>
            </a:r>
            <a:r>
              <a:rPr sz="1600" spc="-4" dirty="0">
                <a:solidFill>
                  <a:srgbClr val="0061FF"/>
                </a:solidFill>
                <a:latin typeface="Lucida Console"/>
                <a:cs typeface="Lucida Console"/>
              </a:rPr>
              <a:t>(</a:t>
            </a:r>
            <a:r>
              <a:rPr lang="en-US" sz="1600" spc="-4" dirty="0">
                <a:solidFill>
                  <a:srgbClr val="0061FF"/>
                </a:solidFill>
                <a:latin typeface="Lucida Console"/>
                <a:cs typeface="Lucida Console"/>
              </a:rPr>
              <a:t>x =</a:t>
            </a:r>
            <a:r>
              <a:rPr lang="en-US" sz="1600" spc="-35" dirty="0">
                <a:solidFill>
                  <a:srgbClr val="0061FF"/>
                </a:solidFill>
                <a:latin typeface="Lucida Console"/>
                <a:cs typeface="Lucida Console"/>
              </a:rPr>
              <a:t> </a:t>
            </a:r>
            <a:r>
              <a:rPr lang="en-US" sz="1600" spc="-35" dirty="0" err="1">
                <a:solidFill>
                  <a:srgbClr val="0061FF"/>
                </a:solidFill>
                <a:latin typeface="Lucida Console"/>
                <a:cs typeface="Lucida Console"/>
              </a:rPr>
              <a:t>my</a:t>
            </a:r>
            <a:r>
              <a:rPr lang="en-US" sz="1600" spc="-4" dirty="0" err="1">
                <a:solidFill>
                  <a:srgbClr val="0061FF"/>
                </a:solidFill>
                <a:latin typeface="Lucida Console"/>
                <a:cs typeface="Lucida Console"/>
              </a:rPr>
              <a:t>data$Age</a:t>
            </a:r>
            <a:r>
              <a:rPr lang="en-US" sz="1600" spc="-4" dirty="0">
                <a:solidFill>
                  <a:srgbClr val="0061FF"/>
                </a:solidFill>
                <a:latin typeface="Lucida Console"/>
                <a:cs typeface="Lucida Console"/>
              </a:rPr>
              <a:t>, mu=50)</a:t>
            </a:r>
            <a:endParaRPr lang="en-US" sz="1600" dirty="0">
              <a:latin typeface="Lucida Console"/>
              <a:cs typeface="Lucida Console"/>
            </a:endParaRPr>
          </a:p>
          <a:p>
            <a:pPr marL="8929"/>
            <a:endParaRPr sz="1687" dirty="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6496" y="4089051"/>
            <a:ext cx="6999821" cy="249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pc="-4" dirty="0">
                <a:solidFill>
                  <a:srgbClr val="011F5B"/>
                </a:solidFill>
                <a:latin typeface="Lucida Console"/>
                <a:cs typeface="Lucida Console"/>
              </a:rPr>
              <a:t>			</a:t>
            </a:r>
            <a:r>
              <a:rPr lang="en-US" sz="1600" spc="-4" dirty="0">
                <a:solidFill>
                  <a:srgbClr val="011F5B"/>
                </a:solidFill>
                <a:latin typeface="Lucida Console"/>
                <a:cs typeface="Lucida Console"/>
              </a:rPr>
              <a:t>One Sample t-test</a:t>
            </a:r>
          </a:p>
          <a:p>
            <a:pPr marL="8929"/>
            <a:endParaRPr lang="en-US" sz="1600" spc="-4" dirty="0">
              <a:solidFill>
                <a:srgbClr val="011F5B"/>
              </a:solidFill>
              <a:latin typeface="Lucida Console"/>
              <a:cs typeface="Lucida Console"/>
            </a:endParaRPr>
          </a:p>
          <a:p>
            <a:pPr marL="8929"/>
            <a:r>
              <a:rPr lang="en-US" sz="1600" spc="-4" dirty="0">
                <a:solidFill>
                  <a:srgbClr val="011F5B"/>
                </a:solidFill>
                <a:latin typeface="Lucida Console"/>
                <a:cs typeface="Lucida Console"/>
              </a:rPr>
              <a:t>data:  </a:t>
            </a:r>
            <a:r>
              <a:rPr lang="en-US" sz="1600" spc="-4" dirty="0" err="1">
                <a:solidFill>
                  <a:srgbClr val="011F5B"/>
                </a:solidFill>
                <a:latin typeface="Lucida Console"/>
                <a:cs typeface="Lucida Console"/>
              </a:rPr>
              <a:t>data$Age</a:t>
            </a:r>
            <a:endParaRPr lang="en-US" sz="1600" spc="-4" dirty="0">
              <a:solidFill>
                <a:srgbClr val="011F5B"/>
              </a:solidFill>
              <a:latin typeface="Lucida Console"/>
              <a:cs typeface="Lucida Console"/>
            </a:endParaRPr>
          </a:p>
          <a:p>
            <a:pPr marL="8929"/>
            <a:r>
              <a:rPr lang="en-US" sz="1600" spc="-4" dirty="0">
                <a:solidFill>
                  <a:srgbClr val="011F5B"/>
                </a:solidFill>
                <a:latin typeface="Lucida Console"/>
                <a:cs typeface="Lucida Console"/>
              </a:rPr>
              <a:t>t = 15.157, df = 999, p-value &lt; 2.2e-16</a:t>
            </a:r>
          </a:p>
          <a:p>
            <a:pPr marL="8929"/>
            <a:r>
              <a:rPr lang="en-US" sz="1600" spc="-4" dirty="0">
                <a:solidFill>
                  <a:srgbClr val="011F5B"/>
                </a:solidFill>
                <a:latin typeface="Lucida Console"/>
                <a:cs typeface="Lucida Console"/>
              </a:rPr>
              <a:t>alternative hypothesis: true mean is not equal to 50</a:t>
            </a:r>
          </a:p>
          <a:p>
            <a:pPr marL="8929"/>
            <a:r>
              <a:rPr lang="en-US" sz="1600" spc="-4" dirty="0">
                <a:solidFill>
                  <a:srgbClr val="011F5B"/>
                </a:solidFill>
                <a:latin typeface="Lucida Console"/>
                <a:cs typeface="Lucida Console"/>
              </a:rPr>
              <a:t>95 percent confidence interval:</a:t>
            </a:r>
          </a:p>
          <a:p>
            <a:pPr marL="8929"/>
            <a:r>
              <a:rPr lang="en-US" sz="1600" spc="-4" dirty="0">
                <a:solidFill>
                  <a:srgbClr val="011F5B"/>
                </a:solidFill>
                <a:latin typeface="Lucida Console"/>
                <a:cs typeface="Lucida Console"/>
              </a:rPr>
              <a:t> 54.26301 55.53099</a:t>
            </a:r>
          </a:p>
          <a:p>
            <a:pPr marL="8929"/>
            <a:r>
              <a:rPr lang="en-US" sz="1600" spc="-4" dirty="0">
                <a:solidFill>
                  <a:srgbClr val="011F5B"/>
                </a:solidFill>
                <a:latin typeface="Lucida Console"/>
                <a:cs typeface="Lucida Console"/>
              </a:rPr>
              <a:t>sample estimates:</a:t>
            </a:r>
          </a:p>
          <a:p>
            <a:pPr marL="8929"/>
            <a:r>
              <a:rPr lang="en-US" sz="1600" spc="-4" dirty="0">
                <a:solidFill>
                  <a:srgbClr val="011F5B"/>
                </a:solidFill>
                <a:latin typeface="Lucida Console"/>
                <a:cs typeface="Lucida Console"/>
              </a:rPr>
              <a:t>mean of x </a:t>
            </a:r>
          </a:p>
          <a:p>
            <a:pPr marL="8929"/>
            <a:r>
              <a:rPr lang="en-US" sz="1600" spc="-4" dirty="0">
                <a:solidFill>
                  <a:srgbClr val="011F5B"/>
                </a:solidFill>
                <a:latin typeface="Lucida Console"/>
                <a:cs typeface="Lucida Console"/>
              </a:rPr>
              <a:t>   54.897</a:t>
            </a:r>
            <a:endParaRPr dirty="0">
              <a:solidFill>
                <a:srgbClr val="011F5B"/>
              </a:solidFill>
              <a:latin typeface="Lucida Console"/>
              <a:cs typeface="Lucida Console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57D632-A39D-5E4C-A4D8-B55430124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ECCEE55-97A5-CA4A-BC6E-E98D8A412B6C}"/>
                  </a:ext>
                </a:extLst>
              </p:cNvPr>
              <p:cNvSpPr/>
              <p:nvPr/>
            </p:nvSpPr>
            <p:spPr>
              <a:xfrm>
                <a:off x="1451523" y="790857"/>
                <a:ext cx="1047552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Let’s test the hypothesis that the mean Age of subjects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2400" dirty="0"/>
                  <a:t> is equal to 50.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ECCEE55-97A5-CA4A-BC6E-E98D8A412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523" y="790857"/>
                <a:ext cx="10475529" cy="461665"/>
              </a:xfrm>
              <a:prstGeom prst="rect">
                <a:avLst/>
              </a:prstGeom>
              <a:blipFill>
                <a:blip r:embed="rId3"/>
                <a:stretch>
                  <a:fillRect l="-969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7D712A-6938-9F40-8E30-1629B8C318A0}"/>
                  </a:ext>
                </a:extLst>
              </p:cNvPr>
              <p:cNvSpPr/>
              <p:nvPr/>
            </p:nvSpPr>
            <p:spPr>
              <a:xfrm>
                <a:off x="3004020" y="1441280"/>
                <a:ext cx="7370534" cy="1785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b="1" dirty="0"/>
                  <a:t>Null Hypothesis</a:t>
                </a:r>
                <a:r>
                  <a:rPr lang="en-US" sz="2200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>
                    <a:solidFill>
                      <a:srgbClr val="011F5B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200" b="0" i="1" smtClean="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endParaRPr lang="en-US" sz="2200" b="1" dirty="0"/>
              </a:p>
              <a:p>
                <a:r>
                  <a:rPr lang="en-US" sz="2200" b="1" dirty="0"/>
                  <a:t>Alternative Hypothesis: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rgbClr val="011F5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rgbClr val="011F5B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rgbClr val="011F5B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>
                          <a:solidFill>
                            <a:srgbClr val="011F5B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i="1">
                          <a:solidFill>
                            <a:srgbClr val="011F5B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200" b="0" i="1" smtClean="0">
                          <a:solidFill>
                            <a:srgbClr val="011F5B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200" i="1">
                          <a:solidFill>
                            <a:srgbClr val="011F5B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sz="2200" b="1" dirty="0"/>
              </a:p>
              <a:p>
                <a:r>
                  <a:rPr lang="en-US" sz="2200" dirty="0"/>
                  <a:t>(two sided test)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7D712A-6938-9F40-8E30-1629B8C31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020" y="1441280"/>
                <a:ext cx="7370534" cy="1785104"/>
              </a:xfrm>
              <a:prstGeom prst="rect">
                <a:avLst/>
              </a:prstGeom>
              <a:blipFill>
                <a:blip r:embed="rId4"/>
                <a:stretch>
                  <a:fillRect l="-1033" t="-2128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6125157-C233-B641-9244-5D756741D7FC}"/>
              </a:ext>
            </a:extLst>
          </p:cNvPr>
          <p:cNvSpPr txBox="1"/>
          <p:nvPr/>
        </p:nvSpPr>
        <p:spPr>
          <a:xfrm>
            <a:off x="1027741" y="3338962"/>
            <a:ext cx="6750844" cy="3429000"/>
          </a:xfrm>
          <a:prstGeom prst="rect">
            <a:avLst/>
          </a:prstGeom>
          <a:noFill/>
          <a:ln w="19050">
            <a:solidFill>
              <a:srgbClr val="011F5B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2322DCD-F421-AB4D-95BD-54BAC4C62B5F}"/>
                  </a:ext>
                </a:extLst>
              </p:cNvPr>
              <p:cNvSpPr/>
              <p:nvPr/>
            </p:nvSpPr>
            <p:spPr>
              <a:xfrm>
                <a:off x="8407895" y="1911289"/>
                <a:ext cx="3784105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Hypothesis Test Interpretation: </a:t>
                </a:r>
                <a:r>
                  <a:rPr lang="en-US" sz="2400" dirty="0"/>
                  <a:t>With such a small p-value of &lt; 2.2e-16,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. At the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2400" dirty="0"/>
                  <a:t>, there is significant evidence to conclude that the mean age is different from 50.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2322DCD-F421-AB4D-95BD-54BAC4C62B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895" y="1911289"/>
                <a:ext cx="3784105" cy="3046988"/>
              </a:xfrm>
              <a:prstGeom prst="rect">
                <a:avLst/>
              </a:prstGeom>
              <a:blipFill>
                <a:blip r:embed="rId5"/>
                <a:stretch>
                  <a:fillRect l="-2333" t="-1660" r="-333" b="-3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3">
            <a:extLst>
              <a:ext uri="{FF2B5EF4-FFF2-40B4-BE49-F238E27FC236}">
                <a16:creationId xmlns:a16="http://schemas.microsoft.com/office/drawing/2014/main" id="{95495F5C-9BAC-2743-8974-6D2CF9CE1DDE}"/>
              </a:ext>
            </a:extLst>
          </p:cNvPr>
          <p:cNvSpPr/>
          <p:nvPr/>
        </p:nvSpPr>
        <p:spPr>
          <a:xfrm>
            <a:off x="3865639" y="4814344"/>
            <a:ext cx="3183824" cy="287866"/>
          </a:xfrm>
          <a:custGeom>
            <a:avLst/>
            <a:gdLst/>
            <a:ahLst/>
            <a:cxnLst/>
            <a:rect l="l" t="t" r="r" b="b"/>
            <a:pathLst>
              <a:path w="8191500" h="5651500">
                <a:moveTo>
                  <a:pt x="0" y="0"/>
                </a:moveTo>
                <a:lnTo>
                  <a:pt x="8191500" y="0"/>
                </a:lnTo>
                <a:lnTo>
                  <a:pt x="8191500" y="5651500"/>
                </a:lnTo>
                <a:lnTo>
                  <a:pt x="0" y="56515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41794002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585" y="82155"/>
            <a:ext cx="9907311" cy="51937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038932">
              <a:lnSpc>
                <a:spcPct val="100000"/>
              </a:lnSpc>
            </a:pPr>
            <a:r>
              <a:rPr lang="en-US" spc="-4" dirty="0"/>
              <a:t>One sample</a:t>
            </a:r>
            <a:r>
              <a:rPr lang="en-US" spc="-32" dirty="0"/>
              <a:t> </a:t>
            </a:r>
            <a:r>
              <a:rPr lang="en-US" spc="-4" dirty="0"/>
              <a:t>t-test: interpreting results</a:t>
            </a:r>
            <a:endParaRPr spc="-4" dirty="0"/>
          </a:p>
        </p:txBody>
      </p:sp>
      <p:sp>
        <p:nvSpPr>
          <p:cNvPr id="3" name="object 3"/>
          <p:cNvSpPr txBox="1"/>
          <p:nvPr/>
        </p:nvSpPr>
        <p:spPr>
          <a:xfrm>
            <a:off x="1306496" y="3660311"/>
            <a:ext cx="4387024" cy="51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600" spc="-4" dirty="0">
                <a:latin typeface="Lucida Console"/>
                <a:cs typeface="Lucida Console"/>
              </a:rPr>
              <a:t>&gt;</a:t>
            </a:r>
            <a:r>
              <a:rPr sz="1600" spc="-53" dirty="0">
                <a:latin typeface="Lucida Console"/>
                <a:cs typeface="Lucida Console"/>
              </a:rPr>
              <a:t> </a:t>
            </a:r>
            <a:r>
              <a:rPr sz="1600" spc="-4" dirty="0" err="1">
                <a:solidFill>
                  <a:srgbClr val="0061FF"/>
                </a:solidFill>
                <a:latin typeface="Lucida Console"/>
                <a:cs typeface="Lucida Console"/>
              </a:rPr>
              <a:t>t.test</a:t>
            </a:r>
            <a:r>
              <a:rPr sz="1600" spc="-4" dirty="0">
                <a:solidFill>
                  <a:srgbClr val="0061FF"/>
                </a:solidFill>
                <a:latin typeface="Lucida Console"/>
                <a:cs typeface="Lucida Console"/>
              </a:rPr>
              <a:t>(</a:t>
            </a:r>
            <a:r>
              <a:rPr lang="en-US" sz="1600" spc="-4" dirty="0">
                <a:solidFill>
                  <a:srgbClr val="0061FF"/>
                </a:solidFill>
                <a:latin typeface="Lucida Console"/>
                <a:cs typeface="Lucida Console"/>
              </a:rPr>
              <a:t>x =</a:t>
            </a:r>
            <a:r>
              <a:rPr lang="en-US" sz="1600" spc="-35" dirty="0">
                <a:solidFill>
                  <a:srgbClr val="0061FF"/>
                </a:solidFill>
                <a:latin typeface="Lucida Console"/>
                <a:cs typeface="Lucida Console"/>
              </a:rPr>
              <a:t> </a:t>
            </a:r>
            <a:r>
              <a:rPr lang="en-US" sz="1600" spc="-35" dirty="0" err="1">
                <a:solidFill>
                  <a:srgbClr val="0061FF"/>
                </a:solidFill>
                <a:latin typeface="Lucida Console"/>
                <a:cs typeface="Lucida Console"/>
              </a:rPr>
              <a:t>my</a:t>
            </a:r>
            <a:r>
              <a:rPr lang="en-US" sz="1600" spc="-4" dirty="0" err="1">
                <a:solidFill>
                  <a:srgbClr val="0061FF"/>
                </a:solidFill>
                <a:latin typeface="Lucida Console"/>
                <a:cs typeface="Lucida Console"/>
              </a:rPr>
              <a:t>data$Age</a:t>
            </a:r>
            <a:r>
              <a:rPr lang="en-US" sz="1600" spc="-4" dirty="0">
                <a:solidFill>
                  <a:srgbClr val="0061FF"/>
                </a:solidFill>
                <a:latin typeface="Lucida Console"/>
                <a:cs typeface="Lucida Console"/>
              </a:rPr>
              <a:t>, mu=50)</a:t>
            </a:r>
            <a:endParaRPr lang="en-US" sz="1600" dirty="0">
              <a:latin typeface="Lucida Console"/>
              <a:cs typeface="Lucida Console"/>
            </a:endParaRPr>
          </a:p>
          <a:p>
            <a:pPr marL="8929"/>
            <a:endParaRPr sz="1687" dirty="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6496" y="4089051"/>
            <a:ext cx="6999821" cy="249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pc="-4" dirty="0">
                <a:solidFill>
                  <a:srgbClr val="011F5B"/>
                </a:solidFill>
                <a:latin typeface="Lucida Console"/>
                <a:cs typeface="Lucida Console"/>
              </a:rPr>
              <a:t>			</a:t>
            </a:r>
            <a:r>
              <a:rPr lang="en-US" sz="1600" spc="-4" dirty="0">
                <a:solidFill>
                  <a:srgbClr val="011F5B"/>
                </a:solidFill>
                <a:latin typeface="Lucida Console"/>
                <a:cs typeface="Lucida Console"/>
              </a:rPr>
              <a:t>One Sample t-test</a:t>
            </a:r>
          </a:p>
          <a:p>
            <a:pPr marL="8929"/>
            <a:endParaRPr lang="en-US" sz="1600" spc="-4" dirty="0">
              <a:solidFill>
                <a:srgbClr val="011F5B"/>
              </a:solidFill>
              <a:latin typeface="Lucida Console"/>
              <a:cs typeface="Lucida Console"/>
            </a:endParaRPr>
          </a:p>
          <a:p>
            <a:pPr marL="8929"/>
            <a:r>
              <a:rPr lang="en-US" sz="1600" spc="-4" dirty="0">
                <a:solidFill>
                  <a:srgbClr val="011F5B"/>
                </a:solidFill>
                <a:latin typeface="Lucida Console"/>
                <a:cs typeface="Lucida Console"/>
              </a:rPr>
              <a:t>data:  </a:t>
            </a:r>
            <a:r>
              <a:rPr lang="en-US" sz="1600" spc="-4" dirty="0" err="1">
                <a:solidFill>
                  <a:srgbClr val="011F5B"/>
                </a:solidFill>
                <a:latin typeface="Lucida Console"/>
                <a:cs typeface="Lucida Console"/>
              </a:rPr>
              <a:t>data$Age</a:t>
            </a:r>
            <a:endParaRPr lang="en-US" sz="1600" spc="-4" dirty="0">
              <a:solidFill>
                <a:srgbClr val="011F5B"/>
              </a:solidFill>
              <a:latin typeface="Lucida Console"/>
              <a:cs typeface="Lucida Console"/>
            </a:endParaRPr>
          </a:p>
          <a:p>
            <a:pPr marL="8929"/>
            <a:r>
              <a:rPr lang="en-US" sz="1600" spc="-4" dirty="0">
                <a:solidFill>
                  <a:srgbClr val="011F5B"/>
                </a:solidFill>
                <a:latin typeface="Lucida Console"/>
                <a:cs typeface="Lucida Console"/>
              </a:rPr>
              <a:t>t = 15.157, df = 999, p-value &lt; 2.2e-16</a:t>
            </a:r>
          </a:p>
          <a:p>
            <a:pPr marL="8929"/>
            <a:r>
              <a:rPr lang="en-US" sz="1600" spc="-4" dirty="0">
                <a:solidFill>
                  <a:srgbClr val="011F5B"/>
                </a:solidFill>
                <a:latin typeface="Lucida Console"/>
                <a:cs typeface="Lucida Console"/>
              </a:rPr>
              <a:t>alternative hypothesis: true mean is not equal to 50</a:t>
            </a:r>
          </a:p>
          <a:p>
            <a:pPr marL="8929"/>
            <a:r>
              <a:rPr lang="en-US" sz="1600" spc="-4" dirty="0">
                <a:solidFill>
                  <a:srgbClr val="011F5B"/>
                </a:solidFill>
                <a:latin typeface="Lucida Console"/>
                <a:cs typeface="Lucida Console"/>
              </a:rPr>
              <a:t>95 percent confidence interval:</a:t>
            </a:r>
          </a:p>
          <a:p>
            <a:pPr marL="8929"/>
            <a:r>
              <a:rPr lang="en-US" sz="1600" spc="-4" dirty="0">
                <a:solidFill>
                  <a:srgbClr val="011F5B"/>
                </a:solidFill>
                <a:latin typeface="Lucida Console"/>
                <a:cs typeface="Lucida Console"/>
              </a:rPr>
              <a:t> 54.26301 55.53099</a:t>
            </a:r>
          </a:p>
          <a:p>
            <a:pPr marL="8929"/>
            <a:r>
              <a:rPr lang="en-US" sz="1600" spc="-4" dirty="0">
                <a:solidFill>
                  <a:srgbClr val="011F5B"/>
                </a:solidFill>
                <a:latin typeface="Lucida Console"/>
                <a:cs typeface="Lucida Console"/>
              </a:rPr>
              <a:t>sample estimates:</a:t>
            </a:r>
          </a:p>
          <a:p>
            <a:pPr marL="8929"/>
            <a:r>
              <a:rPr lang="en-US" sz="1600" spc="-4" dirty="0">
                <a:solidFill>
                  <a:srgbClr val="011F5B"/>
                </a:solidFill>
                <a:latin typeface="Lucida Console"/>
                <a:cs typeface="Lucida Console"/>
              </a:rPr>
              <a:t>mean of x </a:t>
            </a:r>
          </a:p>
          <a:p>
            <a:pPr marL="8929"/>
            <a:r>
              <a:rPr lang="en-US" sz="1600" spc="-4" dirty="0">
                <a:solidFill>
                  <a:srgbClr val="011F5B"/>
                </a:solidFill>
                <a:latin typeface="Lucida Console"/>
                <a:cs typeface="Lucida Console"/>
              </a:rPr>
              <a:t>   54.897</a:t>
            </a:r>
            <a:endParaRPr dirty="0">
              <a:solidFill>
                <a:srgbClr val="011F5B"/>
              </a:solidFill>
              <a:latin typeface="Lucida Console"/>
              <a:cs typeface="Lucida Console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57D632-A39D-5E4C-A4D8-B55430124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ECCEE55-97A5-CA4A-BC6E-E98D8A412B6C}"/>
                  </a:ext>
                </a:extLst>
              </p:cNvPr>
              <p:cNvSpPr/>
              <p:nvPr/>
            </p:nvSpPr>
            <p:spPr>
              <a:xfrm>
                <a:off x="1451523" y="790857"/>
                <a:ext cx="1047552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Let’s test the hypothesis that the mean Age of subjects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2400" dirty="0"/>
                  <a:t> is equal to 50.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ECCEE55-97A5-CA4A-BC6E-E98D8A412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523" y="790857"/>
                <a:ext cx="10475529" cy="461665"/>
              </a:xfrm>
              <a:prstGeom prst="rect">
                <a:avLst/>
              </a:prstGeom>
              <a:blipFill>
                <a:blip r:embed="rId3"/>
                <a:stretch>
                  <a:fillRect l="-969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7D712A-6938-9F40-8E30-1629B8C318A0}"/>
                  </a:ext>
                </a:extLst>
              </p:cNvPr>
              <p:cNvSpPr/>
              <p:nvPr/>
            </p:nvSpPr>
            <p:spPr>
              <a:xfrm>
                <a:off x="3004020" y="1441280"/>
                <a:ext cx="7370534" cy="1785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b="1" dirty="0"/>
                  <a:t>Null Hypothesis</a:t>
                </a:r>
                <a:r>
                  <a:rPr lang="en-US" sz="2200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>
                    <a:solidFill>
                      <a:srgbClr val="011F5B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200" b="0" i="1" smtClean="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endParaRPr lang="en-US" sz="2200" b="1" dirty="0"/>
              </a:p>
              <a:p>
                <a:r>
                  <a:rPr lang="en-US" sz="2200" b="1" dirty="0"/>
                  <a:t>Alternative Hypothesis: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rgbClr val="011F5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rgbClr val="011F5B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rgbClr val="011F5B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>
                          <a:solidFill>
                            <a:srgbClr val="011F5B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i="1">
                          <a:solidFill>
                            <a:srgbClr val="011F5B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200" b="0" i="1" smtClean="0">
                          <a:solidFill>
                            <a:srgbClr val="011F5B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200" i="1">
                          <a:solidFill>
                            <a:srgbClr val="011F5B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sz="2200" b="1" dirty="0"/>
              </a:p>
              <a:p>
                <a:r>
                  <a:rPr lang="en-US" sz="2200" dirty="0"/>
                  <a:t>(two sided test)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7D712A-6938-9F40-8E30-1629B8C31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020" y="1441280"/>
                <a:ext cx="7370534" cy="1785104"/>
              </a:xfrm>
              <a:prstGeom prst="rect">
                <a:avLst/>
              </a:prstGeom>
              <a:blipFill>
                <a:blip r:embed="rId4"/>
                <a:stretch>
                  <a:fillRect l="-1033" t="-2128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6125157-C233-B641-9244-5D756741D7FC}"/>
              </a:ext>
            </a:extLst>
          </p:cNvPr>
          <p:cNvSpPr txBox="1"/>
          <p:nvPr/>
        </p:nvSpPr>
        <p:spPr>
          <a:xfrm>
            <a:off x="1027741" y="3338962"/>
            <a:ext cx="6750844" cy="3429000"/>
          </a:xfrm>
          <a:prstGeom prst="rect">
            <a:avLst/>
          </a:prstGeom>
          <a:noFill/>
          <a:ln w="19050">
            <a:solidFill>
              <a:srgbClr val="011F5B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7765D9F-491C-FF43-A996-90A49614E528}"/>
                  </a:ext>
                </a:extLst>
              </p:cNvPr>
              <p:cNvSpPr/>
              <p:nvPr/>
            </p:nvSpPr>
            <p:spPr>
              <a:xfrm>
                <a:off x="8057340" y="1900797"/>
                <a:ext cx="3767172" cy="36547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Confidence Interval Interpretation: </a:t>
                </a:r>
              </a:p>
              <a:p>
                <a:r>
                  <a:rPr lang="en-US" sz="2400" dirty="0"/>
                  <a:t>We are 95% confident that the true mean age falls in the interval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54.26</m:t>
                    </m:r>
                    <m:r>
                      <a:rPr lang="en-US" sz="2400" i="1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55.53</m:t>
                    </m:r>
                    <m:r>
                      <a:rPr lang="en-US" sz="2400" i="1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rgbClr val="990100"/>
                    </a:solidFill>
                  </a:rPr>
                  <a:t>.</a:t>
                </a:r>
              </a:p>
              <a:p>
                <a:endParaRPr lang="en-US" dirty="0">
                  <a:solidFill>
                    <a:srgbClr val="011F5B"/>
                  </a:solidFill>
                </a:endParaRPr>
              </a:p>
              <a:p>
                <a:endParaRPr lang="en-US" dirty="0">
                  <a:solidFill>
                    <a:srgbClr val="011F5B"/>
                  </a:solidFill>
                </a:endParaRPr>
              </a:p>
              <a:p>
                <a:r>
                  <a:rPr lang="en-US" dirty="0">
                    <a:solidFill>
                      <a:srgbClr val="011F5B"/>
                    </a:solidFill>
                  </a:rPr>
                  <a:t>Note that this interval does NOT contain 50; a good hint that our result is significant and we can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11F5B"/>
                    </a:solidFill>
                  </a:rPr>
                  <a:t>!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7765D9F-491C-FF43-A996-90A49614E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340" y="1900797"/>
                <a:ext cx="3767172" cy="3654718"/>
              </a:xfrm>
              <a:prstGeom prst="rect">
                <a:avLst/>
              </a:prstGeom>
              <a:blipFill>
                <a:blip r:embed="rId5"/>
                <a:stretch>
                  <a:fillRect l="-2685" t="-1384" r="-2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3">
            <a:extLst>
              <a:ext uri="{FF2B5EF4-FFF2-40B4-BE49-F238E27FC236}">
                <a16:creationId xmlns:a16="http://schemas.microsoft.com/office/drawing/2014/main" id="{FC239AE1-BBB8-9A40-ACDC-B60BA33074A2}"/>
              </a:ext>
            </a:extLst>
          </p:cNvPr>
          <p:cNvSpPr/>
          <p:nvPr/>
        </p:nvSpPr>
        <p:spPr>
          <a:xfrm>
            <a:off x="1306496" y="5555515"/>
            <a:ext cx="3183824" cy="287866"/>
          </a:xfrm>
          <a:custGeom>
            <a:avLst/>
            <a:gdLst/>
            <a:ahLst/>
            <a:cxnLst/>
            <a:rect l="l" t="t" r="r" b="b"/>
            <a:pathLst>
              <a:path w="8191500" h="5651500">
                <a:moveTo>
                  <a:pt x="0" y="0"/>
                </a:moveTo>
                <a:lnTo>
                  <a:pt x="8191500" y="0"/>
                </a:lnTo>
                <a:lnTo>
                  <a:pt x="8191500" y="5651500"/>
                </a:lnTo>
                <a:lnTo>
                  <a:pt x="0" y="56515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5828292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Regression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44ABD4-C232-974D-9DC0-F65C5A328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4078" y="1170335"/>
                <a:ext cx="10803903" cy="5447289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700" dirty="0"/>
                  <a:t>Like hypothesis testing, regression models are also a method of inferential statistics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700" dirty="0"/>
                  <a:t>Regression models are often used to identify the relationship between one outcome variable and one or more predictor variables (covariates)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700" dirty="0"/>
                  <a:t>In a regression model, we are solving for regression parameters,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m:rPr>
                        <m:sty m:val="p"/>
                      </m:rPr>
                      <a:rPr lang="en-US" sz="27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7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700" dirty="0"/>
                  <a:t> which describe the relationship between the predictor variable and the response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2700" u="sng" dirty="0"/>
                  <a:t>Some common types of regression models in biostatistics: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700" i="0" dirty="0"/>
                  <a:t>Linear regression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700" i="0" dirty="0">
                    <a:latin typeface="+mj-lt"/>
                  </a:rPr>
                  <a:t>Logistic regression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700" i="0" dirty="0">
                    <a:latin typeface="+mj-lt"/>
                  </a:rPr>
                  <a:t>Cox Proportional Hazards regression (survival analysis)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44ABD4-C232-974D-9DC0-F65C5A328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4078" y="1170335"/>
                <a:ext cx="10803903" cy="5447289"/>
              </a:xfrm>
              <a:blipFill>
                <a:blip r:embed="rId4"/>
                <a:stretch>
                  <a:fillRect l="-1056" t="-1860" r="-11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7272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Linear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44ABD4-C232-974D-9DC0-F65C5A328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74750" y="1170336"/>
                <a:ext cx="10658475" cy="5073302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r>
                  <a:rPr lang="en-US" sz="2800" i="0" dirty="0"/>
                  <a:t>Use when outcome variable is continuous</a:t>
                </a:r>
              </a:p>
              <a:p>
                <a:r>
                  <a:rPr lang="en-US" sz="2800" i="0" dirty="0"/>
                  <a:t>Use when you believe your predictor variable and outcome are related linearly</a:t>
                </a:r>
              </a:p>
              <a:p>
                <a:r>
                  <a:rPr lang="en-US" sz="2800" dirty="0"/>
                  <a:t>Regression Coefficient,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800" i="0" dirty="0"/>
                  <a:t>: </a:t>
                </a:r>
                <a:r>
                  <a:rPr lang="en-US" sz="2800" dirty="0"/>
                  <a:t>measure of association between the outcome (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) and exposure variable (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) where model is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dirty="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800" b="0" i="1" dirty="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dirty="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800" b="0" i="1" dirty="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800" i="0" dirty="0">
                  <a:solidFill>
                    <a:srgbClr val="990100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rgbClr val="990100"/>
                    </a:solidFill>
                  </a:rPr>
                  <a:t>Example: Want to investigate relationship between lung function as measured by forced exhalation volume (FEV)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 dirty="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990100"/>
                    </a:solidFill>
                  </a:rPr>
                  <a:t> and age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990100"/>
                    </a:solidFill>
                  </a:rPr>
                  <a:t>.</a:t>
                </a:r>
              </a:p>
              <a:p>
                <a:r>
                  <a:rPr lang="en-US" sz="2800" dirty="0">
                    <a:solidFill>
                      <a:srgbClr val="990100"/>
                    </a:solidFill>
                  </a:rPr>
                  <a:t>Estimated Regression Equation: </a:t>
                </a:r>
                <a:r>
                  <a:rPr lang="en-US" sz="2800" dirty="0"/>
                  <a:t>FEV = 0.01165 + 0.26721 × age</a:t>
                </a:r>
              </a:p>
              <a:p>
                <a:r>
                  <a:rPr lang="en-US" sz="2800" u="sng" dirty="0"/>
                  <a:t>Interpretation of slope:</a:t>
                </a:r>
                <a:r>
                  <a:rPr lang="en-US" sz="2800" dirty="0"/>
                  <a:t> For every 1 year increase in age, the average FEV increases by </a:t>
                </a:r>
                <a:r>
                  <a:rPr lang="en-US" sz="2800" dirty="0">
                    <a:solidFill>
                      <a:srgbClr val="990100"/>
                    </a:solidFill>
                  </a:rPr>
                  <a:t>0.26721 </a:t>
                </a:r>
                <a:r>
                  <a:rPr lang="en-US" sz="2800" dirty="0"/>
                  <a:t>units.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44ABD4-C232-974D-9DC0-F65C5A328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74750" y="1170336"/>
                <a:ext cx="10658475" cy="5073302"/>
              </a:xfrm>
              <a:blipFill>
                <a:blip r:embed="rId4"/>
                <a:stretch>
                  <a:fillRect l="-1190" t="-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2795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5170" y="195812"/>
            <a:ext cx="9806171" cy="203132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703188" algn="l"/>
              </a:tabLst>
            </a:pPr>
            <a:r>
              <a:rPr lang="en-US" spc="-109" dirty="0">
                <a:solidFill>
                  <a:srgbClr val="990100"/>
                </a:solidFill>
              </a:rPr>
              <a:t>Statistical Modeling in R: </a:t>
            </a:r>
            <a:r>
              <a:rPr lang="en-US" b="1" spc="-109" dirty="0">
                <a:solidFill>
                  <a:srgbClr val="990100"/>
                </a:solidFill>
              </a:rPr>
              <a:t>Linear Regression</a:t>
            </a:r>
            <a:br>
              <a:rPr lang="en-US" spc="-109" dirty="0">
                <a:solidFill>
                  <a:srgbClr val="990100"/>
                </a:solidFill>
              </a:rPr>
            </a:br>
            <a:br>
              <a:rPr lang="en-US" spc="-109" dirty="0">
                <a:solidFill>
                  <a:srgbClr val="990100"/>
                </a:solidFill>
              </a:rPr>
            </a:br>
            <a:r>
              <a:rPr lang="en-US" spc="-109" dirty="0">
                <a:solidFill>
                  <a:srgbClr val="990100"/>
                </a:solidFill>
              </a:rPr>
              <a:t>  </a:t>
            </a:r>
            <a:endParaRPr spc="-4" dirty="0">
              <a:solidFill>
                <a:srgbClr val="9901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D4863-C7C3-1947-BDAA-2FECC66E1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6" y="6392440"/>
            <a:ext cx="1518822" cy="4315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AB789942-70F2-3D4A-AD38-52A4F1671C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93072" y="4393406"/>
              <a:ext cx="8197453" cy="17576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8966">
                      <a:extLst>
                        <a:ext uri="{9D8B030D-6E8A-4147-A177-3AD203B41FA5}">
                          <a16:colId xmlns:a16="http://schemas.microsoft.com/office/drawing/2014/main" val="500861633"/>
                        </a:ext>
                      </a:extLst>
                    </a:gridCol>
                    <a:gridCol w="3767286">
                      <a:extLst>
                        <a:ext uri="{9D8B030D-6E8A-4147-A177-3AD203B41FA5}">
                          <a16:colId xmlns:a16="http://schemas.microsoft.com/office/drawing/2014/main" val="609602746"/>
                        </a:ext>
                      </a:extLst>
                    </a:gridCol>
                    <a:gridCol w="2991201">
                      <a:extLst>
                        <a:ext uri="{9D8B030D-6E8A-4147-A177-3AD203B41FA5}">
                          <a16:colId xmlns:a16="http://schemas.microsoft.com/office/drawing/2014/main" val="4247118767"/>
                        </a:ext>
                      </a:extLst>
                    </a:gridCol>
                  </a:tblGrid>
                  <a:tr h="432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>
                              <a:solidFill>
                                <a:schemeClr val="bg1"/>
                              </a:solidFill>
                              <a:latin typeface="Franklin Gothic Book" panose="020B0503020102020204" pitchFamily="34" charset="0"/>
                            </a:rPr>
                            <a:t>Model</a:t>
                          </a:r>
                        </a:p>
                      </a:txBody>
                      <a:tcPr marL="64294" marR="64294" marT="32147" marB="3214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>
                              <a:solidFill>
                                <a:schemeClr val="bg1"/>
                              </a:solidFill>
                              <a:latin typeface="Franklin Gothic Book" panose="020B0503020102020204" pitchFamily="34" charset="0"/>
                            </a:rPr>
                            <a:t>Variables</a:t>
                          </a:r>
                        </a:p>
                      </a:txBody>
                      <a:tcPr marL="64294" marR="64294" marT="32147" marB="3214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>
                              <a:solidFill>
                                <a:schemeClr val="bg1"/>
                              </a:solidFill>
                              <a:latin typeface="Franklin Gothic Book" panose="020B0503020102020204" pitchFamily="34" charset="0"/>
                            </a:rPr>
                            <a:t>Code in R</a:t>
                          </a:r>
                        </a:p>
                      </a:txBody>
                      <a:tcPr marL="64294" marR="64294" marT="32147" marB="32147" anchor="ctr"/>
                    </a:tc>
                    <a:extLst>
                      <a:ext uri="{0D108BD9-81ED-4DB2-BD59-A6C34878D82A}">
                        <a16:rowId xmlns:a16="http://schemas.microsoft.com/office/drawing/2014/main" val="3619705997"/>
                      </a:ext>
                    </a:extLst>
                  </a:tr>
                  <a:tr h="66272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>
                              <a:solidFill>
                                <a:srgbClr val="990100"/>
                              </a:solidFill>
                              <a:latin typeface="Franklin Gothic Book" panose="020B0503020102020204" pitchFamily="34" charset="0"/>
                            </a:rPr>
                            <a:t>Simple Linear Regression</a:t>
                          </a:r>
                        </a:p>
                      </a:txBody>
                      <a:tcPr marL="64294" marR="64294" marT="32147" marB="32147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>
                              <a:solidFill>
                                <a:srgbClr val="990100"/>
                              </a:solidFill>
                              <a:latin typeface="Franklin Gothic Book" panose="020B0503020102020204" pitchFamily="34" charset="0"/>
                            </a:rPr>
                            <a:t>Outcome (dependent variable) =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kern="0" spc="-155" dirty="0" smtClean="0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990100"/>
                            </a:solidFill>
                            <a:latin typeface="Franklin Gothic Book" panose="020B0503020102020204" pitchFamily="34" charset="0"/>
                          </a:endParaRPr>
                        </a:p>
                        <a:p>
                          <a:pPr algn="l"/>
                          <a:r>
                            <a:rPr lang="en-US" sz="1400" dirty="0">
                              <a:solidFill>
                                <a:srgbClr val="990100"/>
                              </a:solidFill>
                              <a:latin typeface="Franklin Gothic Book" panose="020B0503020102020204" pitchFamily="34" charset="0"/>
                            </a:rPr>
                            <a:t>Covariate (independent variable) =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kern="0" spc="-155" dirty="0" smtClean="0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990100"/>
                            </a:solidFill>
                            <a:latin typeface="Franklin Gothic Book" panose="020B0503020102020204" pitchFamily="34" charset="0"/>
                          </a:endParaRPr>
                        </a:p>
                      </a:txBody>
                      <a:tcPr marL="64294" marR="64294" marT="32147" marB="32147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i="0" u="none" strike="noStrike" dirty="0" err="1">
                              <a:solidFill>
                                <a:srgbClr val="002060"/>
                              </a:solidFill>
                              <a:effectLst/>
                              <a:latin typeface="Lucida Console" panose="020B0609040504020204" pitchFamily="49" charset="0"/>
                              <a:ea typeface="+mn-ea"/>
                              <a:cs typeface="+mn-cs"/>
                            </a:rPr>
                            <a:t>lm</a:t>
                          </a:r>
                          <a:r>
                            <a:rPr lang="en-US" sz="1400" b="1" i="0" u="none" strike="noStrike" dirty="0">
                              <a:solidFill>
                                <a:srgbClr val="002060"/>
                              </a:solidFill>
                              <a:effectLst/>
                              <a:latin typeface="Lucida Console" panose="020B0609040504020204" pitchFamily="49" charset="0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US" sz="1400" b="1" i="0" u="none" strike="noStrike" dirty="0" err="1">
                              <a:solidFill>
                                <a:srgbClr val="002060"/>
                              </a:solidFill>
                              <a:effectLst/>
                              <a:latin typeface="Lucida Console" panose="020B0609040504020204" pitchFamily="49" charset="0"/>
                              <a:ea typeface="+mn-ea"/>
                              <a:cs typeface="+mn-cs"/>
                            </a:rPr>
                            <a:t>y~x,data</a:t>
                          </a:r>
                          <a:r>
                            <a:rPr lang="en-US" sz="1400" b="1" i="0" u="none" strike="noStrike" dirty="0">
                              <a:solidFill>
                                <a:srgbClr val="002060"/>
                              </a:solidFill>
                              <a:effectLst/>
                              <a:latin typeface="Lucida Console" panose="020B0609040504020204" pitchFamily="49" charset="0"/>
                              <a:ea typeface="+mn-ea"/>
                              <a:cs typeface="+mn-cs"/>
                            </a:rPr>
                            <a:t>=</a:t>
                          </a:r>
                          <a:r>
                            <a:rPr lang="en-US" sz="1400" b="1" i="0" u="none" strike="noStrike" dirty="0" err="1">
                              <a:solidFill>
                                <a:srgbClr val="002060"/>
                              </a:solidFill>
                              <a:effectLst/>
                              <a:latin typeface="Lucida Console" panose="020B0609040504020204" pitchFamily="49" charset="0"/>
                              <a:ea typeface="+mn-ea"/>
                              <a:cs typeface="+mn-cs"/>
                            </a:rPr>
                            <a:t>mydata</a:t>
                          </a:r>
                          <a:r>
                            <a:rPr lang="en-US" sz="1400" b="1" i="0" u="none" strike="noStrike" dirty="0">
                              <a:solidFill>
                                <a:srgbClr val="002060"/>
                              </a:solidFill>
                              <a:effectLst/>
                              <a:latin typeface="Lucida Console" panose="020B0609040504020204" pitchFamily="49" charset="0"/>
                              <a:ea typeface="+mn-ea"/>
                              <a:cs typeface="+mn-cs"/>
                            </a:rPr>
                            <a:t>)</a:t>
                          </a:r>
                          <a:endParaRPr lang="en-US" sz="1400" b="1" dirty="0">
                            <a:solidFill>
                              <a:srgbClr val="002060"/>
                            </a:solidFill>
                            <a:latin typeface="Lucida Console" panose="020B0609040504020204" pitchFamily="49" charset="0"/>
                          </a:endParaRPr>
                        </a:p>
                      </a:txBody>
                      <a:tcPr marL="64294" marR="64294" marT="32147" marB="32147" anchor="ctr"/>
                    </a:tc>
                    <a:extLst>
                      <a:ext uri="{0D108BD9-81ED-4DB2-BD59-A6C34878D82A}">
                        <a16:rowId xmlns:a16="http://schemas.microsoft.com/office/drawing/2014/main" val="2918622529"/>
                      </a:ext>
                    </a:extLst>
                  </a:tr>
                  <a:tr h="66272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>
                              <a:solidFill>
                                <a:srgbClr val="990100"/>
                              </a:solidFill>
                              <a:latin typeface="Franklin Gothic Book" panose="020B0503020102020204" pitchFamily="34" charset="0"/>
                            </a:rPr>
                            <a:t>Multiple Linear Regression</a:t>
                          </a:r>
                        </a:p>
                      </a:txBody>
                      <a:tcPr marL="64294" marR="64294" marT="32147" marB="32147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>
                              <a:solidFill>
                                <a:srgbClr val="990100"/>
                              </a:solidFill>
                              <a:latin typeface="Franklin Gothic Book" panose="020B0503020102020204" pitchFamily="34" charset="0"/>
                            </a:rPr>
                            <a:t>Outcome (dependent variable) =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kern="0" spc="-155" dirty="0" smtClean="0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990100"/>
                            </a:solidFill>
                            <a:latin typeface="Franklin Gothic Book" panose="020B0503020102020204" pitchFamily="34" charset="0"/>
                          </a:endParaRPr>
                        </a:p>
                        <a:p>
                          <a:pPr algn="l"/>
                          <a:r>
                            <a:rPr lang="en-US" sz="1400" dirty="0">
                              <a:solidFill>
                                <a:srgbClr val="990100"/>
                              </a:solidFill>
                              <a:latin typeface="Franklin Gothic Book" panose="020B0503020102020204" pitchFamily="34" charset="0"/>
                            </a:rPr>
                            <a:t>Covariates (independent variables)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kern="0" spc="-155" dirty="0" smtClean="0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kern="0" spc="-155" dirty="0" smtClean="0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kern="0" spc="-155" dirty="0" smtClean="0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kern="0" spc="-155" dirty="0" smtClean="0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b="0" i="1" kern="0" spc="-155" dirty="0" smtClean="0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kern="0" spc="-155" dirty="0" smtClean="0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kern="0" spc="-155" dirty="0" smtClean="0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b="0" i="1" kern="0" spc="-155" dirty="0" smtClean="0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b="0" i="1" kern="0" spc="-155" dirty="0" smtClean="0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kern="0" spc="-155" dirty="0" smtClean="0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kern="0" spc="-155" dirty="0" smtClean="0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400" dirty="0">
                            <a:solidFill>
                              <a:srgbClr val="990100"/>
                            </a:solidFill>
                            <a:latin typeface="Franklin Gothic Book" panose="020B0503020102020204" pitchFamily="34" charset="0"/>
                          </a:endParaRPr>
                        </a:p>
                      </a:txBody>
                      <a:tcPr marL="64294" marR="64294" marT="32147" marB="32147" anchor="ctr"/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i="0" u="none" strike="noStrike" dirty="0" err="1">
                              <a:solidFill>
                                <a:srgbClr val="002060"/>
                              </a:solidFill>
                              <a:effectLst/>
                              <a:latin typeface="Lucida Console" panose="020B0609040504020204" pitchFamily="49" charset="0"/>
                              <a:ea typeface="+mn-ea"/>
                              <a:cs typeface="+mn-cs"/>
                            </a:rPr>
                            <a:t>lm</a:t>
                          </a:r>
                          <a:r>
                            <a:rPr lang="en-US" sz="1400" b="1" i="0" u="none" strike="noStrike" dirty="0">
                              <a:solidFill>
                                <a:srgbClr val="002060"/>
                              </a:solidFill>
                              <a:effectLst/>
                              <a:latin typeface="Lucida Console" panose="020B0609040504020204" pitchFamily="49" charset="0"/>
                              <a:ea typeface="+mn-ea"/>
                              <a:cs typeface="+mn-cs"/>
                            </a:rPr>
                            <a:t>(y~x1+x2+x3,data=</a:t>
                          </a:r>
                          <a:r>
                            <a:rPr lang="en-US" sz="1400" b="1" i="0" u="none" strike="noStrike" dirty="0" err="1">
                              <a:solidFill>
                                <a:srgbClr val="002060"/>
                              </a:solidFill>
                              <a:effectLst/>
                              <a:latin typeface="Lucida Console" panose="020B0609040504020204" pitchFamily="49" charset="0"/>
                              <a:ea typeface="+mn-ea"/>
                              <a:cs typeface="+mn-cs"/>
                            </a:rPr>
                            <a:t>mydata</a:t>
                          </a:r>
                          <a:r>
                            <a:rPr lang="en-US" sz="1400" b="1" i="0" u="none" strike="noStrike" dirty="0">
                              <a:solidFill>
                                <a:srgbClr val="002060"/>
                              </a:solidFill>
                              <a:effectLst/>
                              <a:latin typeface="Lucida Console" panose="020B0609040504020204" pitchFamily="49" charset="0"/>
                              <a:ea typeface="+mn-ea"/>
                              <a:cs typeface="+mn-cs"/>
                            </a:rPr>
                            <a:t>)</a:t>
                          </a:r>
                          <a:endParaRPr lang="en-US" sz="1400" b="1" dirty="0">
                            <a:solidFill>
                              <a:srgbClr val="002060"/>
                            </a:solidFill>
                            <a:latin typeface="Lucida Console" panose="020B0609040504020204" pitchFamily="49" charset="0"/>
                          </a:endParaRPr>
                        </a:p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1" dirty="0">
                            <a:solidFill>
                              <a:srgbClr val="002060"/>
                            </a:solidFill>
                            <a:latin typeface="Lucida Console" panose="020B0609040504020204" pitchFamily="49" charset="0"/>
                          </a:endParaRPr>
                        </a:p>
                      </a:txBody>
                      <a:tcPr marL="64294" marR="64294" marT="32147" marB="32147" anchor="ctr"/>
                    </a:tc>
                    <a:extLst>
                      <a:ext uri="{0D108BD9-81ED-4DB2-BD59-A6C34878D82A}">
                        <a16:rowId xmlns:a16="http://schemas.microsoft.com/office/drawing/2014/main" val="11323219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AB789942-70F2-3D4A-AD38-52A4F1671C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93072" y="4393406"/>
              <a:ext cx="8197453" cy="17576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8966">
                      <a:extLst>
                        <a:ext uri="{9D8B030D-6E8A-4147-A177-3AD203B41FA5}">
                          <a16:colId xmlns:a16="http://schemas.microsoft.com/office/drawing/2014/main" val="500861633"/>
                        </a:ext>
                      </a:extLst>
                    </a:gridCol>
                    <a:gridCol w="3767286">
                      <a:extLst>
                        <a:ext uri="{9D8B030D-6E8A-4147-A177-3AD203B41FA5}">
                          <a16:colId xmlns:a16="http://schemas.microsoft.com/office/drawing/2014/main" val="609602746"/>
                        </a:ext>
                      </a:extLst>
                    </a:gridCol>
                    <a:gridCol w="2991201">
                      <a:extLst>
                        <a:ext uri="{9D8B030D-6E8A-4147-A177-3AD203B41FA5}">
                          <a16:colId xmlns:a16="http://schemas.microsoft.com/office/drawing/2014/main" val="4247118767"/>
                        </a:ext>
                      </a:extLst>
                    </a:gridCol>
                  </a:tblGrid>
                  <a:tr h="432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>
                              <a:solidFill>
                                <a:schemeClr val="bg1"/>
                              </a:solidFill>
                              <a:latin typeface="Franklin Gothic Book" panose="020B0503020102020204" pitchFamily="34" charset="0"/>
                            </a:rPr>
                            <a:t>Model</a:t>
                          </a:r>
                        </a:p>
                      </a:txBody>
                      <a:tcPr marL="64294" marR="64294" marT="32147" marB="3214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>
                              <a:solidFill>
                                <a:schemeClr val="bg1"/>
                              </a:solidFill>
                              <a:latin typeface="Franklin Gothic Book" panose="020B0503020102020204" pitchFamily="34" charset="0"/>
                            </a:rPr>
                            <a:t>Variables</a:t>
                          </a:r>
                        </a:p>
                      </a:txBody>
                      <a:tcPr marL="64294" marR="64294" marT="32147" marB="3214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>
                              <a:solidFill>
                                <a:schemeClr val="bg1"/>
                              </a:solidFill>
                              <a:latin typeface="Franklin Gothic Book" panose="020B0503020102020204" pitchFamily="34" charset="0"/>
                            </a:rPr>
                            <a:t>Code in R</a:t>
                          </a:r>
                        </a:p>
                      </a:txBody>
                      <a:tcPr marL="64294" marR="64294" marT="32147" marB="32147" anchor="ctr"/>
                    </a:tc>
                    <a:extLst>
                      <a:ext uri="{0D108BD9-81ED-4DB2-BD59-A6C34878D82A}">
                        <a16:rowId xmlns:a16="http://schemas.microsoft.com/office/drawing/2014/main" val="3619705997"/>
                      </a:ext>
                    </a:extLst>
                  </a:tr>
                  <a:tr h="66272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>
                              <a:solidFill>
                                <a:srgbClr val="990100"/>
                              </a:solidFill>
                              <a:latin typeface="Franklin Gothic Book" panose="020B0503020102020204" pitchFamily="34" charset="0"/>
                            </a:rPr>
                            <a:t>Simple Linear Regression</a:t>
                          </a:r>
                        </a:p>
                      </a:txBody>
                      <a:tcPr marL="64294" marR="64294" marT="32147" marB="32147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294" marR="64294" marT="32147" marB="32147" anchor="ctr">
                        <a:blipFill>
                          <a:blip r:embed="rId3"/>
                          <a:stretch>
                            <a:fillRect l="-38384" t="-64151" r="-80135" b="-10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i="0" u="none" strike="noStrike" dirty="0" err="1">
                              <a:solidFill>
                                <a:srgbClr val="002060"/>
                              </a:solidFill>
                              <a:effectLst/>
                              <a:latin typeface="Lucida Console" panose="020B0609040504020204" pitchFamily="49" charset="0"/>
                              <a:ea typeface="+mn-ea"/>
                              <a:cs typeface="+mn-cs"/>
                            </a:rPr>
                            <a:t>lm</a:t>
                          </a:r>
                          <a:r>
                            <a:rPr lang="en-US" sz="1400" b="1" i="0" u="none" strike="noStrike" dirty="0">
                              <a:solidFill>
                                <a:srgbClr val="002060"/>
                              </a:solidFill>
                              <a:effectLst/>
                              <a:latin typeface="Lucida Console" panose="020B0609040504020204" pitchFamily="49" charset="0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US" sz="1400" b="1" i="0" u="none" strike="noStrike" dirty="0" err="1">
                              <a:solidFill>
                                <a:srgbClr val="002060"/>
                              </a:solidFill>
                              <a:effectLst/>
                              <a:latin typeface="Lucida Console" panose="020B0609040504020204" pitchFamily="49" charset="0"/>
                              <a:ea typeface="+mn-ea"/>
                              <a:cs typeface="+mn-cs"/>
                            </a:rPr>
                            <a:t>y~x,data</a:t>
                          </a:r>
                          <a:r>
                            <a:rPr lang="en-US" sz="1400" b="1" i="0" u="none" strike="noStrike" dirty="0">
                              <a:solidFill>
                                <a:srgbClr val="002060"/>
                              </a:solidFill>
                              <a:effectLst/>
                              <a:latin typeface="Lucida Console" panose="020B0609040504020204" pitchFamily="49" charset="0"/>
                              <a:ea typeface="+mn-ea"/>
                              <a:cs typeface="+mn-cs"/>
                            </a:rPr>
                            <a:t>=</a:t>
                          </a:r>
                          <a:r>
                            <a:rPr lang="en-US" sz="1400" b="1" i="0" u="none" strike="noStrike" dirty="0" err="1">
                              <a:solidFill>
                                <a:srgbClr val="002060"/>
                              </a:solidFill>
                              <a:effectLst/>
                              <a:latin typeface="Lucida Console" panose="020B0609040504020204" pitchFamily="49" charset="0"/>
                              <a:ea typeface="+mn-ea"/>
                              <a:cs typeface="+mn-cs"/>
                            </a:rPr>
                            <a:t>mydata</a:t>
                          </a:r>
                          <a:r>
                            <a:rPr lang="en-US" sz="1400" b="1" i="0" u="none" strike="noStrike" dirty="0">
                              <a:solidFill>
                                <a:srgbClr val="002060"/>
                              </a:solidFill>
                              <a:effectLst/>
                              <a:latin typeface="Lucida Console" panose="020B0609040504020204" pitchFamily="49" charset="0"/>
                              <a:ea typeface="+mn-ea"/>
                              <a:cs typeface="+mn-cs"/>
                            </a:rPr>
                            <a:t>)</a:t>
                          </a:r>
                          <a:endParaRPr lang="en-US" sz="1400" b="1" dirty="0">
                            <a:solidFill>
                              <a:srgbClr val="002060"/>
                            </a:solidFill>
                            <a:latin typeface="Lucida Console" panose="020B0609040504020204" pitchFamily="49" charset="0"/>
                          </a:endParaRPr>
                        </a:p>
                      </a:txBody>
                      <a:tcPr marL="64294" marR="64294" marT="32147" marB="32147" anchor="ctr"/>
                    </a:tc>
                    <a:extLst>
                      <a:ext uri="{0D108BD9-81ED-4DB2-BD59-A6C34878D82A}">
                        <a16:rowId xmlns:a16="http://schemas.microsoft.com/office/drawing/2014/main" val="2918622529"/>
                      </a:ext>
                    </a:extLst>
                  </a:tr>
                  <a:tr h="66272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>
                              <a:solidFill>
                                <a:srgbClr val="990100"/>
                              </a:solidFill>
                              <a:latin typeface="Franklin Gothic Book" panose="020B0503020102020204" pitchFamily="34" charset="0"/>
                            </a:rPr>
                            <a:t>Multiple Linear Regression</a:t>
                          </a:r>
                        </a:p>
                      </a:txBody>
                      <a:tcPr marL="64294" marR="64294" marT="32147" marB="32147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294" marR="64294" marT="32147" marB="32147" anchor="ctr">
                        <a:blipFill>
                          <a:blip r:embed="rId3"/>
                          <a:stretch>
                            <a:fillRect l="-38384" t="-164151" r="-80135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i="0" u="none" strike="noStrike" dirty="0" err="1">
                              <a:solidFill>
                                <a:srgbClr val="002060"/>
                              </a:solidFill>
                              <a:effectLst/>
                              <a:latin typeface="Lucida Console" panose="020B0609040504020204" pitchFamily="49" charset="0"/>
                              <a:ea typeface="+mn-ea"/>
                              <a:cs typeface="+mn-cs"/>
                            </a:rPr>
                            <a:t>lm</a:t>
                          </a:r>
                          <a:r>
                            <a:rPr lang="en-US" sz="1400" b="1" i="0" u="none" strike="noStrike" dirty="0">
                              <a:solidFill>
                                <a:srgbClr val="002060"/>
                              </a:solidFill>
                              <a:effectLst/>
                              <a:latin typeface="Lucida Console" panose="020B0609040504020204" pitchFamily="49" charset="0"/>
                              <a:ea typeface="+mn-ea"/>
                              <a:cs typeface="+mn-cs"/>
                            </a:rPr>
                            <a:t>(y~x1+x2+x3,data=</a:t>
                          </a:r>
                          <a:r>
                            <a:rPr lang="en-US" sz="1400" b="1" i="0" u="none" strike="noStrike" dirty="0" err="1">
                              <a:solidFill>
                                <a:srgbClr val="002060"/>
                              </a:solidFill>
                              <a:effectLst/>
                              <a:latin typeface="Lucida Console" panose="020B0609040504020204" pitchFamily="49" charset="0"/>
                              <a:ea typeface="+mn-ea"/>
                              <a:cs typeface="+mn-cs"/>
                            </a:rPr>
                            <a:t>mydata</a:t>
                          </a:r>
                          <a:r>
                            <a:rPr lang="en-US" sz="1400" b="1" i="0" u="none" strike="noStrike" dirty="0">
                              <a:solidFill>
                                <a:srgbClr val="002060"/>
                              </a:solidFill>
                              <a:effectLst/>
                              <a:latin typeface="Lucida Console" panose="020B0609040504020204" pitchFamily="49" charset="0"/>
                              <a:ea typeface="+mn-ea"/>
                              <a:cs typeface="+mn-cs"/>
                            </a:rPr>
                            <a:t>)</a:t>
                          </a:r>
                          <a:endParaRPr lang="en-US" sz="1400" b="1" dirty="0">
                            <a:solidFill>
                              <a:srgbClr val="002060"/>
                            </a:solidFill>
                            <a:latin typeface="Lucida Console" panose="020B0609040504020204" pitchFamily="49" charset="0"/>
                          </a:endParaRPr>
                        </a:p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1" dirty="0">
                            <a:solidFill>
                              <a:srgbClr val="002060"/>
                            </a:solidFill>
                            <a:latin typeface="Lucida Console" panose="020B0609040504020204" pitchFamily="49" charset="0"/>
                          </a:endParaRPr>
                        </a:p>
                      </a:txBody>
                      <a:tcPr marL="64294" marR="64294" marT="32147" marB="32147" anchor="ctr"/>
                    </a:tc>
                    <a:extLst>
                      <a:ext uri="{0D108BD9-81ED-4DB2-BD59-A6C34878D82A}">
                        <a16:rowId xmlns:a16="http://schemas.microsoft.com/office/drawing/2014/main" val="11323219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2">
                <a:extLst>
                  <a:ext uri="{FF2B5EF4-FFF2-40B4-BE49-F238E27FC236}">
                    <a16:creationId xmlns:a16="http://schemas.microsoft.com/office/drawing/2014/main" id="{657DEB59-FAC6-8946-A4B1-CD5844F4C0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7570" y="817262"/>
                <a:ext cx="8588258" cy="228030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>
                  <a:defRPr sz="4800" b="0" i="0">
                    <a:solidFill>
                      <a:schemeClr val="tx1"/>
                    </a:solidFill>
                    <a:latin typeface="Gill Sans MT"/>
                    <a:ea typeface="+mj-ea"/>
                    <a:cs typeface="Gill Sans MT"/>
                  </a:defRPr>
                </a:lvl1pPr>
              </a:lstStyle>
              <a:p>
                <a:pPr marL="8929" defTabSz="642915">
                  <a:tabLst>
                    <a:tab pos="703188" algn="l"/>
                  </a:tabLst>
                </a:pPr>
                <a:r>
                  <a:rPr lang="en-US" sz="2531" kern="0" spc="-109" dirty="0">
                    <a:solidFill>
                      <a:srgbClr val="002060"/>
                    </a:solidFill>
                    <a:latin typeface="Franklin Gothic Book" panose="020B0503020102020204" pitchFamily="34" charset="0"/>
                  </a:rPr>
                  <a:t>Linear Regression: use when outcome variable (</a:t>
                </a:r>
                <a14:m>
                  <m:oMath xmlns:m="http://schemas.openxmlformats.org/officeDocument/2006/math">
                    <m:r>
                      <a:rPr lang="en-US" sz="2531" i="1" kern="0" spc="-109" dirty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531" kern="0" spc="-109" dirty="0">
                    <a:solidFill>
                      <a:srgbClr val="002060"/>
                    </a:solidFill>
                    <a:latin typeface="Franklin Gothic Book" panose="020B0503020102020204" pitchFamily="34" charset="0"/>
                  </a:rPr>
                  <a:t>) is continuous, and you have one or more covariates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31" i="1" kern="0" spc="-109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31" i="1" kern="0" spc="-109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31" i="1" kern="0" spc="-109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531" i="1" kern="0" spc="-109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31" i="1" kern="0" spc="-109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31" i="1" kern="0" spc="-109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31" i="1" kern="0" spc="-109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531" i="1" kern="0" spc="-109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531" i="1" kern="0" spc="-109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31" i="1" kern="0" spc="-109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31" i="1" kern="0" spc="-109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531" kern="0" spc="-109" dirty="0">
                    <a:solidFill>
                      <a:srgbClr val="002060"/>
                    </a:solidFill>
                    <a:latin typeface="Franklin Gothic Book" panose="020B0503020102020204" pitchFamily="34" charset="0"/>
                  </a:rPr>
                  <a:t>) of any type (continuous or categorical)</a:t>
                </a:r>
              </a:p>
              <a:p>
                <a:pPr marL="8929" defTabSz="642915">
                  <a:tabLst>
                    <a:tab pos="703188" algn="l"/>
                  </a:tabLst>
                </a:pPr>
                <a:endParaRPr lang="en-US" sz="1406" kern="0" spc="-109" dirty="0">
                  <a:solidFill>
                    <a:srgbClr val="002060"/>
                  </a:solidFill>
                  <a:latin typeface="Franklin Gothic Book" panose="020B0503020102020204" pitchFamily="34" charset="0"/>
                </a:endParaRPr>
              </a:p>
              <a:p>
                <a:pPr marL="8929" defTabSz="642915">
                  <a:tabLst>
                    <a:tab pos="703188" algn="l"/>
                  </a:tabLst>
                </a:pPr>
                <a:r>
                  <a:rPr lang="en-US" sz="2531" b="1" u="sng" kern="0" spc="-109" dirty="0">
                    <a:solidFill>
                      <a:srgbClr val="002060"/>
                    </a:solidFill>
                    <a:latin typeface="Franklin Gothic Book" panose="020B0503020102020204" pitchFamily="34" charset="0"/>
                  </a:rPr>
                  <a:t>Sample Data:</a:t>
                </a:r>
                <a:br>
                  <a:rPr lang="ar-AE" sz="3094" kern="0" spc="-109" dirty="0">
                    <a:solidFill>
                      <a:srgbClr val="002060"/>
                    </a:solidFill>
                  </a:rPr>
                </a:br>
                <a:r>
                  <a:rPr lang="ar-AE" sz="3094" kern="0" spc="-109" dirty="0">
                    <a:solidFill>
                      <a:srgbClr val="002060"/>
                    </a:solidFill>
                  </a:rPr>
                  <a:t>  </a:t>
                </a:r>
                <a:endParaRPr lang="ar-AE" sz="3094" kern="0" spc="-4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object 2">
                <a:extLst>
                  <a:ext uri="{FF2B5EF4-FFF2-40B4-BE49-F238E27FC236}">
                    <a16:creationId xmlns:a16="http://schemas.microsoft.com/office/drawing/2014/main" id="{657DEB59-FAC6-8946-A4B1-CD5844F4C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70" y="817262"/>
                <a:ext cx="8588258" cy="2280304"/>
              </a:xfrm>
              <a:prstGeom prst="rect">
                <a:avLst/>
              </a:prstGeom>
              <a:blipFill>
                <a:blip r:embed="rId4"/>
                <a:stretch>
                  <a:fillRect l="-2659" t="-4444" r="-1034" b="-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F2AAB11-A4E9-6A44-A82D-27BBCC0A6CF4}"/>
              </a:ext>
            </a:extLst>
          </p:cNvPr>
          <p:cNvGraphicFramePr>
            <a:graphicFrameLocks noGrp="1"/>
          </p:cNvGraphicFramePr>
          <p:nvPr/>
        </p:nvGraphicFramePr>
        <p:xfrm>
          <a:off x="1859126" y="2678907"/>
          <a:ext cx="8576702" cy="1773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6499">
                  <a:extLst>
                    <a:ext uri="{9D8B030D-6E8A-4147-A177-3AD203B41FA5}">
                      <a16:colId xmlns:a16="http://schemas.microsoft.com/office/drawing/2014/main" val="1530529400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1242859174"/>
                    </a:ext>
                  </a:extLst>
                </a:gridCol>
                <a:gridCol w="2250281">
                  <a:extLst>
                    <a:ext uri="{9D8B030D-6E8A-4147-A177-3AD203B41FA5}">
                      <a16:colId xmlns:a16="http://schemas.microsoft.com/office/drawing/2014/main" val="1502114519"/>
                    </a:ext>
                  </a:extLst>
                </a:gridCol>
                <a:gridCol w="3804047">
                  <a:extLst>
                    <a:ext uri="{9D8B030D-6E8A-4147-A177-3AD203B41FA5}">
                      <a16:colId xmlns:a16="http://schemas.microsoft.com/office/drawing/2014/main" val="800341010"/>
                    </a:ext>
                  </a:extLst>
                </a:gridCol>
              </a:tblGrid>
              <a:tr h="642938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990100"/>
                          </a:solidFill>
                        </a:rPr>
                        <a:t>y </a:t>
                      </a:r>
                    </a:p>
                    <a:p>
                      <a:pPr algn="ctr"/>
                      <a:r>
                        <a:rPr lang="en-US" sz="1300" dirty="0">
                          <a:solidFill>
                            <a:srgbClr val="990100"/>
                          </a:solidFill>
                        </a:rPr>
                        <a:t>(e.g. systolic BP)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990100"/>
                          </a:solidFill>
                        </a:rPr>
                        <a:t>x1 </a:t>
                      </a:r>
                    </a:p>
                    <a:p>
                      <a:pPr algn="ctr"/>
                      <a:r>
                        <a:rPr lang="en-US" sz="1300" dirty="0">
                          <a:solidFill>
                            <a:srgbClr val="990100"/>
                          </a:solidFill>
                        </a:rPr>
                        <a:t>(e.g. weight)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990100"/>
                          </a:solidFill>
                        </a:rPr>
                        <a:t>x2 </a:t>
                      </a:r>
                    </a:p>
                    <a:p>
                      <a:pPr algn="ctr"/>
                      <a:r>
                        <a:rPr lang="en-US" sz="1300" dirty="0">
                          <a:solidFill>
                            <a:srgbClr val="990100"/>
                          </a:solidFill>
                        </a:rPr>
                        <a:t>(e.g. gender, 0=female, 1=male)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990100"/>
                          </a:solidFill>
                        </a:rPr>
                        <a:t>x3</a:t>
                      </a:r>
                    </a:p>
                    <a:p>
                      <a:pPr algn="ctr"/>
                      <a:r>
                        <a:rPr lang="en-US" sz="1300" dirty="0">
                          <a:solidFill>
                            <a:srgbClr val="990100"/>
                          </a:solidFill>
                        </a:rPr>
                        <a:t>(e.g. severity of pain, 1=mild, 2=moderate, 3=severe)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422117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119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178.36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847434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122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147.90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799550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937970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142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205.64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48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4336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3328" y="396454"/>
            <a:ext cx="8983266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703188" algn="l"/>
              </a:tabLst>
            </a:pPr>
            <a:r>
              <a:rPr lang="en-US" spc="-109" dirty="0">
                <a:solidFill>
                  <a:srgbClr val="002060"/>
                </a:solidFill>
              </a:rPr>
              <a:t>That’s it for today!</a:t>
            </a:r>
            <a:endParaRPr spc="-4" dirty="0">
              <a:solidFill>
                <a:srgbClr val="002060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D4863-C7C3-1947-BDAA-2FECC66E1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6" y="6392440"/>
            <a:ext cx="1518822" cy="431504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C11AF2F5-3889-5248-9AA9-0C592AE182C5}"/>
              </a:ext>
            </a:extLst>
          </p:cNvPr>
          <p:cNvSpPr txBox="1">
            <a:spLocks/>
          </p:cNvSpPr>
          <p:nvPr/>
        </p:nvSpPr>
        <p:spPr>
          <a:xfrm>
            <a:off x="2066610" y="1605191"/>
            <a:ext cx="8983266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8929" defTabSz="642915">
              <a:tabLst>
                <a:tab pos="703188" algn="l"/>
              </a:tabLst>
            </a:pPr>
            <a:r>
              <a:rPr lang="en-US" sz="3375" kern="0" spc="-109" dirty="0">
                <a:solidFill>
                  <a:srgbClr val="990100"/>
                </a:solidFill>
                <a:latin typeface="Franklin Gothic Book" panose="020B0503020102020204" pitchFamily="34" charset="0"/>
              </a:rPr>
              <a:t>But….</a:t>
            </a:r>
          </a:p>
          <a:p>
            <a:pPr marL="8929" defTabSz="642915">
              <a:tabLst>
                <a:tab pos="703188" algn="l"/>
              </a:tabLst>
            </a:pPr>
            <a:r>
              <a:rPr lang="en-US" sz="3375" kern="0" spc="-109" dirty="0">
                <a:solidFill>
                  <a:srgbClr val="990100"/>
                </a:solidFill>
                <a:latin typeface="Franklin Gothic Book" panose="020B0503020102020204" pitchFamily="34" charset="0"/>
              </a:rPr>
              <a:t> 	there is so much more that can be done in R!</a:t>
            </a:r>
            <a:endParaRPr lang="en-US" sz="3375" kern="0" spc="-4" dirty="0">
              <a:solidFill>
                <a:srgbClr val="9901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60B748F-4E6B-5341-98C6-2DB64A7C9697}"/>
              </a:ext>
            </a:extLst>
          </p:cNvPr>
          <p:cNvSpPr txBox="1">
            <a:spLocks/>
          </p:cNvSpPr>
          <p:nvPr/>
        </p:nvSpPr>
        <p:spPr>
          <a:xfrm>
            <a:off x="2066610" y="3971909"/>
            <a:ext cx="8983266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8929" defTabSz="642915">
              <a:tabLst>
                <a:tab pos="703188" algn="l"/>
              </a:tabLst>
            </a:pPr>
            <a:r>
              <a:rPr lang="en-US" sz="3375" kern="0" spc="-109" dirty="0">
                <a:solidFill>
                  <a:srgbClr val="002060"/>
                </a:solidFill>
                <a:latin typeface="Franklin Gothic Book" panose="020B0503020102020204" pitchFamily="34" charset="0"/>
              </a:rPr>
              <a:t>If any questions come up throughout research, please feel free to reach out! </a:t>
            </a:r>
            <a:endParaRPr lang="en-US" sz="3375" kern="0" spc="-4" dirty="0">
              <a:solidFill>
                <a:srgbClr val="00206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D3B00CF-BB2F-954F-9829-1BF5EEB7C1A1}"/>
              </a:ext>
            </a:extLst>
          </p:cNvPr>
          <p:cNvSpPr txBox="1">
            <a:spLocks/>
          </p:cNvSpPr>
          <p:nvPr/>
        </p:nvSpPr>
        <p:spPr>
          <a:xfrm>
            <a:off x="1774031" y="5441861"/>
            <a:ext cx="8983266" cy="519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8929" defTabSz="642915">
              <a:tabLst>
                <a:tab pos="703188" algn="l"/>
              </a:tabLst>
            </a:pPr>
            <a:r>
              <a:rPr lang="en-US" sz="3375" kern="0" spc="-109" dirty="0">
                <a:solidFill>
                  <a:srgbClr val="990100"/>
                </a:solidFill>
                <a:latin typeface="Franklin Gothic Book" panose="020B0503020102020204" pitchFamily="34" charset="0"/>
              </a:rPr>
              <a:t>Nina Alfaro, </a:t>
            </a:r>
            <a:r>
              <a:rPr lang="en-US" sz="3375" kern="0" spc="-109" dirty="0" err="1">
                <a:solidFill>
                  <a:srgbClr val="990100"/>
                </a:solidFill>
                <a:latin typeface="Franklin Gothic Book" panose="020B0503020102020204" pitchFamily="34" charset="0"/>
              </a:rPr>
              <a:t>alfarom@pennmedicine.upenn.edu</a:t>
            </a:r>
            <a:endParaRPr lang="en-US" sz="3375" kern="0" spc="-4" dirty="0">
              <a:solidFill>
                <a:srgbClr val="990100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274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578C5-489D-4014-935A-653A5DAEE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425148"/>
            <a:ext cx="9601200" cy="3167269"/>
          </a:xfrm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b="1" dirty="0">
              <a:solidFill>
                <a:srgbClr val="990100"/>
              </a:solidFill>
            </a:endParaRPr>
          </a:p>
          <a:p>
            <a:pPr marL="0" indent="0" algn="ctr">
              <a:buNone/>
            </a:pPr>
            <a:r>
              <a:rPr lang="en-US" sz="8000" b="1" i="1" dirty="0">
                <a:solidFill>
                  <a:srgbClr val="990100"/>
                </a:solidFill>
              </a:rPr>
              <a:t>Questions</a:t>
            </a:r>
            <a:r>
              <a:rPr lang="en-US" sz="8000" b="1" dirty="0">
                <a:solidFill>
                  <a:srgbClr val="990100"/>
                </a:solidFill>
              </a:rPr>
              <a:t>?</a:t>
            </a:r>
          </a:p>
          <a:p>
            <a:pPr marL="0" indent="0" algn="ctr">
              <a:buNone/>
            </a:pPr>
            <a:endParaRPr lang="en-US" sz="4000" b="1" dirty="0">
              <a:solidFill>
                <a:srgbClr val="9901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3A6B79A-5F3E-4776-A633-06BBD10331B3}"/>
              </a:ext>
            </a:extLst>
          </p:cNvPr>
          <p:cNvSpPr txBox="1">
            <a:spLocks/>
          </p:cNvSpPr>
          <p:nvPr/>
        </p:nvSpPr>
        <p:spPr>
          <a:xfrm>
            <a:off x="1371600" y="288616"/>
            <a:ext cx="9601200" cy="18714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Thank You!</a:t>
            </a:r>
            <a:endParaRPr lang="en-US" sz="5400" b="1" i="1" dirty="0">
              <a:solidFill>
                <a:srgbClr val="99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2937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372" y="215661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References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B0BDC9-5483-3947-B4B4-1044DF0843A8}"/>
              </a:ext>
            </a:extLst>
          </p:cNvPr>
          <p:cNvSpPr txBox="1">
            <a:spLocks/>
          </p:cNvSpPr>
          <p:nvPr/>
        </p:nvSpPr>
        <p:spPr>
          <a:xfrm>
            <a:off x="985650" y="1031151"/>
            <a:ext cx="10702775" cy="53276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rgbClr val="011F5B"/>
                </a:solidFill>
                <a:latin typeface="Franklin Gothic Book" panose="020B0503020102020204" pitchFamily="34" charset="0"/>
              </a:rPr>
              <a:t>Introduction to Biostatistics, Larry Winner, Department of Statistics University of Florida</a:t>
            </a:r>
          </a:p>
          <a:p>
            <a:r>
              <a:rPr lang="en-US" sz="2200" b="1" dirty="0">
                <a:solidFill>
                  <a:srgbClr val="011F5B"/>
                </a:solidFill>
                <a:latin typeface="Franklin Gothic Book" panose="020B0503020102020204" pitchFamily="34" charset="0"/>
              </a:rPr>
              <a:t>Introduction to Biostatistics, </a:t>
            </a:r>
            <a:r>
              <a:rPr lang="en-US" sz="2200" b="1" dirty="0" err="1">
                <a:solidFill>
                  <a:srgbClr val="011F5B"/>
                </a:solidFill>
                <a:latin typeface="Franklin Gothic Book" panose="020B0503020102020204" pitchFamily="34" charset="0"/>
              </a:rPr>
              <a:t>Jonggyu</a:t>
            </a:r>
            <a:r>
              <a:rPr lang="en-US" sz="2200" b="1" dirty="0">
                <a:solidFill>
                  <a:srgbClr val="011F5B"/>
                </a:solidFill>
                <a:latin typeface="Franklin Gothic Book" panose="020B0503020102020204" pitchFamily="34" charset="0"/>
              </a:rPr>
              <a:t> </a:t>
            </a:r>
            <a:r>
              <a:rPr lang="en-US" sz="2200" b="1" dirty="0" err="1">
                <a:solidFill>
                  <a:srgbClr val="011F5B"/>
                </a:solidFill>
                <a:latin typeface="Franklin Gothic Book" panose="020B0503020102020204" pitchFamily="34" charset="0"/>
              </a:rPr>
              <a:t>Baek</a:t>
            </a:r>
            <a:r>
              <a:rPr lang="en-US" sz="2200" b="1" dirty="0">
                <a:solidFill>
                  <a:srgbClr val="011F5B"/>
                </a:solidFill>
                <a:latin typeface="Franklin Gothic Book" panose="020B0503020102020204" pitchFamily="34" charset="0"/>
              </a:rPr>
              <a:t>, University of Massachusetts Medical School </a:t>
            </a:r>
          </a:p>
          <a:p>
            <a:r>
              <a:rPr lang="en-US" sz="2200" b="1" dirty="0">
                <a:solidFill>
                  <a:srgbClr val="011F5B"/>
                </a:solidFill>
                <a:latin typeface="Franklin Gothic Book" panose="020B0503020102020204" pitchFamily="34" charset="0"/>
              </a:rPr>
              <a:t>Introduction to Biostatistics, University of Georgia </a:t>
            </a:r>
          </a:p>
          <a:p>
            <a:r>
              <a:rPr lang="en-US" sz="2200" b="1" dirty="0">
                <a:solidFill>
                  <a:srgbClr val="011F5B"/>
                </a:solidFill>
                <a:latin typeface="Franklin Gothic Book" panose="020B0503020102020204" pitchFamily="34" charset="0"/>
              </a:rPr>
              <a:t>Introduction to Biostatistics for Clinical and Translational Researchers, KUMC Departments of Biostatistics &amp; Internal Medicine, University of Kansas Cancer Center</a:t>
            </a:r>
          </a:p>
          <a:p>
            <a:r>
              <a:rPr lang="en-US" sz="2200" b="1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Introduction to R, Dan </a:t>
            </a:r>
            <a:r>
              <a:rPr lang="en-US" sz="2200" b="1" spc="-18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Navarro</a:t>
            </a:r>
            <a:r>
              <a:rPr lang="en-US" sz="2200" b="1" spc="-49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 </a:t>
            </a:r>
            <a:r>
              <a:rPr lang="en-US" sz="2200" b="1" spc="-4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(</a:t>
            </a:r>
            <a:r>
              <a:rPr lang="en-US" sz="2200" b="1" spc="-4" dirty="0" err="1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daniel.navarro@adelaide.edu.au</a:t>
            </a:r>
            <a:r>
              <a:rPr lang="en-US" sz="2200" b="1" spc="-4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)  </a:t>
            </a:r>
            <a:r>
              <a:rPr lang="en-US" sz="2200" b="1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School</a:t>
            </a:r>
            <a:r>
              <a:rPr lang="en-US" sz="2200" b="1" spc="-18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 </a:t>
            </a:r>
            <a:r>
              <a:rPr lang="en-US" sz="2200" b="1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of</a:t>
            </a:r>
            <a:r>
              <a:rPr lang="en-US" sz="2200" b="1" spc="-14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 </a:t>
            </a:r>
            <a:r>
              <a:rPr lang="en-US" sz="2200" b="1" spc="-11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Psychology,</a:t>
            </a:r>
            <a:r>
              <a:rPr lang="en-US" sz="2200" b="1" spc="-183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  </a:t>
            </a:r>
            <a:r>
              <a:rPr lang="en-US" sz="2200" b="1" spc="-4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University</a:t>
            </a:r>
            <a:r>
              <a:rPr lang="en-US" sz="2200" b="1" spc="-14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 </a:t>
            </a:r>
            <a:r>
              <a:rPr lang="en-US" sz="2200" b="1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of</a:t>
            </a:r>
            <a:r>
              <a:rPr lang="en-US" sz="2200" b="1" spc="-183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 </a:t>
            </a:r>
            <a:r>
              <a:rPr lang="en-US" sz="2200" b="1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Adelaide, </a:t>
            </a:r>
            <a:r>
              <a:rPr lang="en-US" sz="2200" b="1" dirty="0" err="1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ua.edu.au</a:t>
            </a:r>
            <a:r>
              <a:rPr lang="en-US" sz="2200" b="1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/ccs/people/dan  </a:t>
            </a:r>
            <a:r>
              <a:rPr lang="en-US" sz="2200" b="1" spc="-21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CSIRO </a:t>
            </a:r>
            <a:r>
              <a:rPr lang="en-US" sz="2200" b="1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R</a:t>
            </a:r>
            <a:r>
              <a:rPr lang="en-US" sz="2200" b="1" spc="-380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 </a:t>
            </a:r>
            <a:r>
              <a:rPr lang="en-US" sz="2200" b="1" spc="-25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Workshop, </a:t>
            </a:r>
            <a:r>
              <a:rPr lang="en-US" sz="2200" b="1" spc="-4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28-Nov-2013</a:t>
            </a:r>
          </a:p>
          <a:p>
            <a:r>
              <a:rPr lang="en-US" sz="2200" b="1" spc="-4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Introduction to R 2021, Sarah Bonin, </a:t>
            </a:r>
            <a:r>
              <a:rPr lang="en-US" sz="2200" b="1" spc="-4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  <a:hlinkClick r:id="rId4"/>
              </a:rPr>
              <a:t>https://biocorecrg.github.io/CRG_RIntroduction/</a:t>
            </a:r>
            <a:r>
              <a:rPr lang="en-US" sz="2200" b="1" spc="-4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 </a:t>
            </a:r>
          </a:p>
          <a:p>
            <a:r>
              <a:rPr lang="en-US" sz="2200" b="1" spc="-4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Introduction to Biostatistics &amp; R 2022, Lillian </a:t>
            </a:r>
            <a:r>
              <a:rPr lang="en-US" sz="2200" b="1" spc="-4" dirty="0" err="1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Boe</a:t>
            </a:r>
            <a:r>
              <a:rPr lang="en-US" sz="2200" b="1" spc="-4" dirty="0">
                <a:solidFill>
                  <a:srgbClr val="011F5B"/>
                </a:solidFill>
                <a:latin typeface="Franklin Gothic Book" panose="020B0503020102020204" pitchFamily="34" charset="0"/>
                <a:cs typeface="Gill Sans MT"/>
              </a:rPr>
              <a:t>, University of Pennsylvania</a:t>
            </a:r>
            <a:endParaRPr lang="en-US" sz="2200" b="1" dirty="0">
              <a:solidFill>
                <a:srgbClr val="011F5B"/>
              </a:solidFill>
              <a:latin typeface="Franklin Gothic Book" panose="020B0503020102020204" pitchFamily="34" charset="0"/>
            </a:endParaRPr>
          </a:p>
          <a:p>
            <a:pPr marL="631825" indent="-457200">
              <a:buClr>
                <a:srgbClr val="011F5B"/>
              </a:buClr>
            </a:pPr>
            <a:endParaRPr lang="en-US" sz="2200" i="0" dirty="0">
              <a:latin typeface="+mj-lt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0151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8930"/>
            <a:ext cx="9144000" cy="6849070"/>
          </a:xfrm>
          <a:custGeom>
            <a:avLst/>
            <a:gdLst/>
            <a:ahLst/>
            <a:cxnLst/>
            <a:rect l="l" t="t" r="r" b="b"/>
            <a:pathLst>
              <a:path w="13004800" h="9740900">
                <a:moveTo>
                  <a:pt x="0" y="97409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9740900"/>
                </a:lnTo>
                <a:lnTo>
                  <a:pt x="0" y="974090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 sz="126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D8951E-7947-4141-A5E0-38D905B9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D736DBA4-08B5-AF46-ACFF-5DFBA5B5732E}"/>
              </a:ext>
            </a:extLst>
          </p:cNvPr>
          <p:cNvSpPr txBox="1">
            <a:spLocks/>
          </p:cNvSpPr>
          <p:nvPr/>
        </p:nvSpPr>
        <p:spPr>
          <a:xfrm>
            <a:off x="1723486" y="2625963"/>
            <a:ext cx="8944514" cy="203132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929">
              <a:lnSpc>
                <a:spcPct val="100000"/>
              </a:lnSpc>
              <a:tabLst>
                <a:tab pos="703188" algn="l"/>
              </a:tabLst>
            </a:pPr>
            <a:r>
              <a:rPr lang="en-US" spc="-109" dirty="0">
                <a:solidFill>
                  <a:srgbClr val="002060"/>
                </a:solidFill>
              </a:rPr>
              <a:t>Important Practical Matters in </a:t>
            </a:r>
            <a:r>
              <a:rPr lang="en-US" b="1" i="1" spc="-109" dirty="0">
                <a:solidFill>
                  <a:srgbClr val="990100"/>
                </a:solidFill>
              </a:rPr>
              <a:t>R</a:t>
            </a:r>
            <a:r>
              <a:rPr lang="en-US" spc="-109" dirty="0">
                <a:solidFill>
                  <a:srgbClr val="002060"/>
                </a:solidFill>
              </a:rPr>
              <a:t>:</a:t>
            </a:r>
          </a:p>
          <a:p>
            <a:pPr marL="8929">
              <a:lnSpc>
                <a:spcPct val="100000"/>
              </a:lnSpc>
              <a:tabLst>
                <a:tab pos="703188" algn="l"/>
              </a:tabLst>
            </a:pPr>
            <a:endParaRPr lang="en-US" spc="-109" dirty="0">
              <a:solidFill>
                <a:srgbClr val="002060"/>
              </a:solidFill>
            </a:endParaRPr>
          </a:p>
          <a:p>
            <a:pPr marL="8929">
              <a:lnSpc>
                <a:spcPct val="100000"/>
              </a:lnSpc>
              <a:tabLst>
                <a:tab pos="703188" algn="l"/>
              </a:tabLst>
            </a:pPr>
            <a:r>
              <a:rPr lang="en-US" dirty="0"/>
              <a:t>Insta</a:t>
            </a:r>
            <a:r>
              <a:rPr lang="en-US" spc="-5" dirty="0"/>
              <a:t>lli</a:t>
            </a:r>
            <a:r>
              <a:rPr lang="en-US" dirty="0"/>
              <a:t>ng and </a:t>
            </a:r>
            <a:r>
              <a:rPr lang="en-US" spc="-5" dirty="0"/>
              <a:t>l</a:t>
            </a:r>
            <a:r>
              <a:rPr lang="en-US" dirty="0"/>
              <a:t>oad</a:t>
            </a:r>
            <a:r>
              <a:rPr lang="en-US" spc="-5" dirty="0"/>
              <a:t>i</a:t>
            </a:r>
            <a:r>
              <a:rPr lang="en-US" dirty="0"/>
              <a:t>ng packages</a:t>
            </a:r>
            <a:endParaRPr lang="en-US" spc="-4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435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622" y="348258"/>
            <a:ext cx="1485007" cy="49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3234" dirty="0">
                <a:latin typeface="Gill Sans MT"/>
                <a:cs typeface="Gill Sans MT"/>
              </a:rPr>
              <a:t>Packages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75930" y="1176610"/>
            <a:ext cx="191095" cy="5897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3832" spc="4" dirty="0">
                <a:latin typeface="Gill Sans MT"/>
                <a:cs typeface="Gill Sans MT"/>
              </a:rPr>
              <a:t>•</a:t>
            </a:r>
            <a:endParaRPr sz="3832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7766" y="1303735"/>
            <a:ext cx="2211437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250" dirty="0">
                <a:latin typeface="Gill Sans MT"/>
                <a:cs typeface="Gill Sans MT"/>
              </a:rPr>
              <a:t>What </a:t>
            </a:r>
            <a:r>
              <a:rPr sz="2250" spc="-4" dirty="0">
                <a:latin typeface="Gill Sans MT"/>
                <a:cs typeface="Gill Sans MT"/>
              </a:rPr>
              <a:t>is </a:t>
            </a:r>
            <a:r>
              <a:rPr sz="2250" dirty="0">
                <a:latin typeface="Gill Sans MT"/>
                <a:cs typeface="Gill Sans MT"/>
              </a:rPr>
              <a:t>a</a:t>
            </a:r>
            <a:r>
              <a:rPr sz="2250" spc="-67" dirty="0">
                <a:latin typeface="Gill Sans MT"/>
                <a:cs typeface="Gill Sans MT"/>
              </a:rPr>
              <a:t> </a:t>
            </a:r>
            <a:r>
              <a:rPr sz="2250" dirty="0">
                <a:latin typeface="Gill Sans MT"/>
                <a:cs typeface="Gill Sans MT"/>
              </a:rPr>
              <a:t>package?</a:t>
            </a:r>
            <a:endParaRPr sz="225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7766" y="1664735"/>
            <a:ext cx="401836" cy="3528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3586" spc="7" dirty="0">
                <a:latin typeface="Gill Sans MT"/>
                <a:cs typeface="Gill Sans MT"/>
              </a:rPr>
              <a:t>•</a:t>
            </a:r>
            <a:endParaRPr sz="3586" dirty="0">
              <a:latin typeface="Gill Sans MT"/>
              <a:cs typeface="Gill Sans MT"/>
            </a:endParaRPr>
          </a:p>
          <a:p>
            <a:pPr marL="8929">
              <a:spcBef>
                <a:spcPts val="1462"/>
              </a:spcBef>
            </a:pPr>
            <a:r>
              <a:rPr sz="3586" spc="7" dirty="0">
                <a:latin typeface="Gill Sans MT"/>
                <a:cs typeface="Gill Sans MT"/>
              </a:rPr>
              <a:t>•</a:t>
            </a:r>
            <a:endParaRPr lang="en-US" sz="3586" spc="7" dirty="0">
              <a:latin typeface="Gill Sans MT"/>
              <a:cs typeface="Gill Sans MT"/>
            </a:endParaRPr>
          </a:p>
          <a:p>
            <a:pPr marL="8929">
              <a:spcBef>
                <a:spcPts val="1462"/>
              </a:spcBef>
            </a:pPr>
            <a:r>
              <a:rPr lang="en-US" sz="3586" spc="7" dirty="0">
                <a:latin typeface="Gill Sans MT"/>
                <a:cs typeface="Gill Sans MT"/>
              </a:rPr>
              <a:t>•</a:t>
            </a:r>
          </a:p>
          <a:p>
            <a:pPr marL="8929">
              <a:spcBef>
                <a:spcPts val="1462"/>
              </a:spcBef>
            </a:pPr>
            <a:r>
              <a:rPr lang="en-US" sz="3586" spc="7" dirty="0">
                <a:latin typeface="Gill Sans MT"/>
                <a:cs typeface="Gill Sans MT"/>
              </a:rPr>
              <a:t>•</a:t>
            </a:r>
            <a:endParaRPr lang="en-US" sz="3586" dirty="0">
              <a:latin typeface="Gill Sans MT"/>
              <a:cs typeface="Gill Sans MT"/>
            </a:endParaRPr>
          </a:p>
          <a:p>
            <a:pPr marL="8929">
              <a:spcBef>
                <a:spcPts val="1462"/>
              </a:spcBef>
            </a:pPr>
            <a:endParaRPr sz="3586" dirty="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90305" y="1759149"/>
            <a:ext cx="6140500" cy="3295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172337">
              <a:lnSpc>
                <a:spcPts val="2461"/>
              </a:lnSpc>
            </a:pPr>
            <a:r>
              <a:rPr sz="2109" dirty="0">
                <a:latin typeface="Gill Sans MT"/>
                <a:cs typeface="Gill Sans MT"/>
              </a:rPr>
              <a:t>A </a:t>
            </a:r>
            <a:r>
              <a:rPr sz="2109" spc="-4" dirty="0">
                <a:latin typeface="Gill Sans MT"/>
                <a:cs typeface="Gill Sans MT"/>
              </a:rPr>
              <a:t>collection </a:t>
            </a:r>
            <a:r>
              <a:rPr sz="2109" dirty="0">
                <a:latin typeface="Gill Sans MT"/>
                <a:cs typeface="Gill Sans MT"/>
              </a:rPr>
              <a:t>of R </a:t>
            </a:r>
            <a:r>
              <a:rPr sz="2109" spc="-4" dirty="0">
                <a:latin typeface="Gill Sans MT"/>
                <a:cs typeface="Gill Sans MT"/>
              </a:rPr>
              <a:t>functions </a:t>
            </a:r>
            <a:r>
              <a:rPr sz="2109" dirty="0">
                <a:latin typeface="Gill Sans MT"/>
                <a:cs typeface="Gill Sans MT"/>
              </a:rPr>
              <a:t>and data sets that someone  has </a:t>
            </a:r>
            <a:r>
              <a:rPr sz="2109" spc="-4" dirty="0">
                <a:latin typeface="Gill Sans MT"/>
                <a:cs typeface="Gill Sans MT"/>
              </a:rPr>
              <a:t>contributed </a:t>
            </a:r>
            <a:r>
              <a:rPr sz="2109" dirty="0">
                <a:latin typeface="Gill Sans MT"/>
                <a:cs typeface="Gill Sans MT"/>
              </a:rPr>
              <a:t>to the </a:t>
            </a:r>
            <a:r>
              <a:rPr lang="en-US" sz="2109" dirty="0">
                <a:latin typeface="Gill Sans MT"/>
                <a:cs typeface="Gill Sans MT"/>
              </a:rPr>
              <a:t>R </a:t>
            </a:r>
            <a:r>
              <a:rPr sz="2109" dirty="0">
                <a:latin typeface="Gill Sans MT"/>
                <a:cs typeface="Gill Sans MT"/>
              </a:rPr>
              <a:t>“ecosystem”</a:t>
            </a:r>
          </a:p>
          <a:p>
            <a:pPr marL="8929" marR="3572">
              <a:lnSpc>
                <a:spcPts val="2461"/>
              </a:lnSpc>
              <a:spcBef>
                <a:spcPts val="844"/>
              </a:spcBef>
            </a:pPr>
            <a:r>
              <a:rPr sz="2109" dirty="0">
                <a:latin typeface="Gill Sans MT"/>
                <a:cs typeface="Gill Sans MT"/>
              </a:rPr>
              <a:t>Packages extend the </a:t>
            </a:r>
            <a:r>
              <a:rPr sz="2109" spc="-4" dirty="0">
                <a:latin typeface="Gill Sans MT"/>
                <a:cs typeface="Gill Sans MT"/>
              </a:rPr>
              <a:t>functionality </a:t>
            </a:r>
            <a:r>
              <a:rPr sz="2109" dirty="0">
                <a:latin typeface="Gill Sans MT"/>
                <a:cs typeface="Gill Sans MT"/>
              </a:rPr>
              <a:t>of R: most of the</a:t>
            </a:r>
            <a:r>
              <a:rPr sz="2109" spc="-236" dirty="0">
                <a:latin typeface="Gill Sans MT"/>
                <a:cs typeface="Gill Sans MT"/>
              </a:rPr>
              <a:t> </a:t>
            </a:r>
            <a:r>
              <a:rPr sz="2109" spc="-4" dirty="0">
                <a:latin typeface="Gill Sans MT"/>
                <a:cs typeface="Gill Sans MT"/>
              </a:rPr>
              <a:t>value  </a:t>
            </a:r>
            <a:r>
              <a:rPr sz="2109" dirty="0">
                <a:latin typeface="Gill Sans MT"/>
                <a:cs typeface="Gill Sans MT"/>
              </a:rPr>
              <a:t>to R comes </a:t>
            </a:r>
            <a:r>
              <a:rPr sz="2109" spc="-14" dirty="0">
                <a:latin typeface="Gill Sans MT"/>
                <a:cs typeface="Gill Sans MT"/>
              </a:rPr>
              <a:t>from </a:t>
            </a:r>
            <a:r>
              <a:rPr sz="2109" dirty="0">
                <a:latin typeface="Gill Sans MT"/>
                <a:cs typeface="Gill Sans MT"/>
              </a:rPr>
              <a:t>the 5000+ packages out</a:t>
            </a:r>
            <a:r>
              <a:rPr sz="2109" spc="-49" dirty="0">
                <a:latin typeface="Gill Sans MT"/>
                <a:cs typeface="Gill Sans MT"/>
              </a:rPr>
              <a:t> </a:t>
            </a:r>
            <a:r>
              <a:rPr sz="2109" spc="-11" dirty="0">
                <a:latin typeface="Gill Sans MT"/>
                <a:cs typeface="Gill Sans MT"/>
              </a:rPr>
              <a:t>there</a:t>
            </a:r>
            <a:endParaRPr lang="en-US" sz="2109" spc="-11" dirty="0">
              <a:latin typeface="Gill Sans MT"/>
              <a:cs typeface="Gill Sans MT"/>
            </a:endParaRPr>
          </a:p>
          <a:p>
            <a:pPr marL="8929" marR="3572">
              <a:lnSpc>
                <a:spcPts val="2461"/>
              </a:lnSpc>
              <a:spcBef>
                <a:spcPts val="844"/>
              </a:spcBef>
            </a:pPr>
            <a:r>
              <a:rPr lang="en-US" sz="2109" spc="-11" dirty="0">
                <a:latin typeface="Gill Sans MT"/>
                <a:cs typeface="Gill Sans MT"/>
              </a:rPr>
              <a:t>If you can’t find a function in “base” R,  it might be available in a package</a:t>
            </a:r>
          </a:p>
          <a:p>
            <a:pPr marL="8929" marR="3572">
              <a:lnSpc>
                <a:spcPts val="2461"/>
              </a:lnSpc>
              <a:spcBef>
                <a:spcPts val="844"/>
              </a:spcBef>
            </a:pPr>
            <a:r>
              <a:rPr lang="en-US" sz="2109" spc="-11" dirty="0">
                <a:latin typeface="Gill Sans MT"/>
                <a:cs typeface="Gill Sans MT"/>
              </a:rPr>
              <a:t>People often write their own packages for easy access to functions, new statistical methods, etc. </a:t>
            </a:r>
          </a:p>
          <a:p>
            <a:pPr marL="8929" marR="3572">
              <a:lnSpc>
                <a:spcPts val="2461"/>
              </a:lnSpc>
              <a:spcBef>
                <a:spcPts val="844"/>
              </a:spcBef>
            </a:pPr>
            <a:endParaRPr sz="2109" dirty="0">
              <a:latin typeface="Gill Sans MT"/>
              <a:cs typeface="Gill Sans M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CFFD59-351B-2E4C-8ADF-A2D20A70D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48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42234" y="375047"/>
            <a:ext cx="5036344" cy="49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3234" dirty="0">
                <a:latin typeface="Gill Sans MT"/>
                <a:cs typeface="Gill Sans MT"/>
              </a:rPr>
              <a:t>Installing packages</a:t>
            </a:r>
            <a:endParaRPr sz="3234" dirty="0">
              <a:latin typeface="Gill Sans MT"/>
              <a:cs typeface="Gill Sans M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95400" y="2666435"/>
            <a:ext cx="7201927" cy="312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69" dirty="0">
                <a:solidFill>
                  <a:srgbClr val="990100"/>
                </a:solidFill>
                <a:latin typeface="Lucida Console" panose="020B0609040504020204" pitchFamily="49" charset="0"/>
              </a:rPr>
              <a:t># Install package</a:t>
            </a:r>
          </a:p>
          <a:p>
            <a:r>
              <a:rPr lang="en-US" sz="1969" dirty="0" err="1">
                <a:latin typeface="Lucida Console" panose="020B0609040504020204" pitchFamily="49" charset="0"/>
              </a:rPr>
              <a:t>install.packages</a:t>
            </a:r>
            <a:r>
              <a:rPr lang="en-US" sz="1969" dirty="0">
                <a:latin typeface="Lucida Console" panose="020B0609040504020204" pitchFamily="49" charset="0"/>
              </a:rPr>
              <a:t>("ggplot2")</a:t>
            </a:r>
          </a:p>
          <a:p>
            <a:endParaRPr lang="en-US" sz="1969" dirty="0">
              <a:latin typeface="Lucida Console" panose="020B0609040504020204" pitchFamily="49" charset="0"/>
            </a:endParaRPr>
          </a:p>
          <a:p>
            <a:r>
              <a:rPr lang="en-US" sz="1969" dirty="0">
                <a:solidFill>
                  <a:srgbClr val="990100"/>
                </a:solidFill>
                <a:latin typeface="Lucida Console" panose="020B0609040504020204" pitchFamily="49" charset="0"/>
              </a:rPr>
              <a:t># Then, subsequently load that package</a:t>
            </a:r>
          </a:p>
          <a:p>
            <a:r>
              <a:rPr lang="en-US" sz="1969" dirty="0">
                <a:latin typeface="Lucida Console" panose="020B0609040504020204" pitchFamily="49" charset="0"/>
              </a:rPr>
              <a:t>library(ggplot2)</a:t>
            </a:r>
          </a:p>
          <a:p>
            <a:endParaRPr lang="en-US" sz="1969" dirty="0"/>
          </a:p>
          <a:p>
            <a:endParaRPr lang="en-US" sz="1969" dirty="0"/>
          </a:p>
          <a:p>
            <a:endParaRPr lang="en-US" sz="1969" dirty="0"/>
          </a:p>
          <a:p>
            <a:endParaRPr lang="en-US" sz="1969" dirty="0"/>
          </a:p>
          <a:p>
            <a:endParaRPr lang="en-US" sz="1969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EB8018-1C73-864F-AE65-DE4196983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A9F628-886B-E044-B67E-54CD74BE4C6A}"/>
              </a:ext>
            </a:extLst>
          </p:cNvPr>
          <p:cNvSpPr txBox="1">
            <a:spLocks/>
          </p:cNvSpPr>
          <p:nvPr/>
        </p:nvSpPr>
        <p:spPr>
          <a:xfrm>
            <a:off x="1295400" y="1068915"/>
            <a:ext cx="9601200" cy="18714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Example: ggplot2</a:t>
            </a:r>
          </a:p>
          <a:p>
            <a:r>
              <a:rPr lang="en-US" sz="2800" dirty="0">
                <a:solidFill>
                  <a:srgbClr val="990100"/>
                </a:solidFill>
              </a:rPr>
              <a:t>An excellent R package for even better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686444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3E3BF313-FC2B-3346-A0DC-5EA2D080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62" y="1297190"/>
            <a:ext cx="9233572" cy="5334954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879894" y="225857"/>
            <a:ext cx="7180435" cy="49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3234" dirty="0">
                <a:latin typeface="Gill Sans MT"/>
                <a:cs typeface="Gill Sans MT"/>
              </a:rPr>
              <a:t>Example of what ggplot2 can do</a:t>
            </a:r>
            <a:endParaRPr sz="3234" dirty="0">
              <a:latin typeface="Gill Sans MT"/>
              <a:cs typeface="Gill Sans M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EB8018-1C73-864F-AE65-DE4196983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A9F628-886B-E044-B67E-54CD74BE4C6A}"/>
              </a:ext>
            </a:extLst>
          </p:cNvPr>
          <p:cNvSpPr txBox="1">
            <a:spLocks/>
          </p:cNvSpPr>
          <p:nvPr/>
        </p:nvSpPr>
        <p:spPr>
          <a:xfrm>
            <a:off x="4120742" y="723557"/>
            <a:ext cx="9601200" cy="61369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Make an even fancier histogram!</a:t>
            </a:r>
          </a:p>
        </p:txBody>
      </p:sp>
    </p:spTree>
    <p:extLst>
      <p:ext uri="{BB962C8B-B14F-4D97-AF65-F5344CB8AC3E}">
        <p14:creationId xmlns:p14="http://schemas.microsoft.com/office/powerpoint/2010/main" val="794057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CED5415E-B4B1-A84D-A81D-A6F4459D5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62" y="1297190"/>
            <a:ext cx="9233572" cy="5334954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879894" y="225857"/>
            <a:ext cx="7180435" cy="49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3234" dirty="0">
                <a:latin typeface="Gill Sans MT"/>
                <a:cs typeface="Gill Sans MT"/>
              </a:rPr>
              <a:t>Example of what ggplot2 can do</a:t>
            </a:r>
            <a:endParaRPr sz="3234" dirty="0">
              <a:latin typeface="Gill Sans MT"/>
              <a:cs typeface="Gill Sans M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EB8018-1C73-864F-AE65-DE4196983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A9F628-886B-E044-B67E-54CD74BE4C6A}"/>
              </a:ext>
            </a:extLst>
          </p:cNvPr>
          <p:cNvSpPr txBox="1">
            <a:spLocks/>
          </p:cNvSpPr>
          <p:nvPr/>
        </p:nvSpPr>
        <p:spPr>
          <a:xfrm>
            <a:off x="4120742" y="723557"/>
            <a:ext cx="9601200" cy="61369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Make an even fancier histogram!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A6FCE2-2F96-DA4D-9879-056DD782B875}"/>
              </a:ext>
            </a:extLst>
          </p:cNvPr>
          <p:cNvSpPr txBox="1">
            <a:spLocks/>
          </p:cNvSpPr>
          <p:nvPr/>
        </p:nvSpPr>
        <p:spPr>
          <a:xfrm>
            <a:off x="9876620" y="271234"/>
            <a:ext cx="2315380" cy="160020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3200" dirty="0">
                <a:solidFill>
                  <a:srgbClr val="FF0000"/>
                </a:solidFill>
              </a:rPr>
              <a:t>We will be exploring ggplot2 today, so more on this later!</a:t>
            </a:r>
            <a:endParaRPr lang="en-US" sz="3200" b="1" dirty="0">
              <a:solidFill>
                <a:srgbClr val="FF0000"/>
              </a:solidFill>
            </a:endParaRPr>
          </a:p>
          <a:p>
            <a:pPr marL="0" indent="0">
              <a:spcAft>
                <a:spcPts val="0"/>
              </a:spcAft>
              <a:buFont typeface="Franklin Gothic Book" panose="020B0503020102020204" pitchFamily="34" charset="0"/>
              <a:buNone/>
            </a:pPr>
            <a:endParaRPr lang="en-US" sz="4400" b="1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48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5045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1302675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800" b="1" dirty="0">
                <a:solidFill>
                  <a:srgbClr val="990100"/>
                </a:solidFill>
              </a:rPr>
              <a:t>Try it yourself: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1352550"/>
            <a:ext cx="10277408" cy="160020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Exercise </a:t>
            </a:r>
            <a:r>
              <a:rPr lang="en-US" sz="4000" b="1" dirty="0"/>
              <a:t>3.1.1: Installing Packages</a:t>
            </a:r>
          </a:p>
          <a:p>
            <a:pPr marL="0" indent="0">
              <a:spcAft>
                <a:spcPts val="0"/>
              </a:spcAft>
              <a:buNone/>
            </a:pPr>
            <a:endParaRPr lang="en-US" sz="4400" b="1" dirty="0"/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4800" dirty="0"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FA0A2C9-B653-524F-9819-3ECEE4CC6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040" y="2388608"/>
            <a:ext cx="10277408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11F5B"/>
                </a:solidFill>
              </a:rPr>
              <a:t>Install ggplot2 using </a:t>
            </a:r>
            <a:r>
              <a:rPr lang="en-US" sz="4000" dirty="0" err="1">
                <a:solidFill>
                  <a:srgbClr val="011F5B"/>
                </a:solidFill>
              </a:rPr>
              <a:t>install.packages</a:t>
            </a:r>
            <a:r>
              <a:rPr lang="en-US" sz="4000" dirty="0">
                <a:solidFill>
                  <a:srgbClr val="011F5B"/>
                </a:solidFill>
              </a:rPr>
              <a:t>()</a:t>
            </a:r>
            <a:endParaRPr lang="en-US" sz="4000" b="1" dirty="0">
              <a:solidFill>
                <a:srgbClr val="011F5B"/>
              </a:solidFill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11F5B"/>
                </a:solidFill>
              </a:rPr>
              <a:t>Load ggplot2 using library()</a:t>
            </a:r>
            <a:endParaRPr lang="en-US" sz="4000" b="1" dirty="0">
              <a:solidFill>
                <a:srgbClr val="011F5B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11F5B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985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8930"/>
            <a:ext cx="9144000" cy="6849070"/>
          </a:xfrm>
          <a:custGeom>
            <a:avLst/>
            <a:gdLst/>
            <a:ahLst/>
            <a:cxnLst/>
            <a:rect l="l" t="t" r="r" b="b"/>
            <a:pathLst>
              <a:path w="13004800" h="9740900">
                <a:moveTo>
                  <a:pt x="0" y="97409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9740900"/>
                </a:lnTo>
                <a:lnTo>
                  <a:pt x="0" y="974090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 sz="1266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3962" y="3053953"/>
            <a:ext cx="7266631" cy="50488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 marR="3572" indent="933566">
              <a:lnSpc>
                <a:spcPts val="3867"/>
              </a:lnSpc>
              <a:tabLst>
                <a:tab pos="2110457" algn="l"/>
                <a:tab pos="2908296" algn="l"/>
                <a:tab pos="3205197" algn="l"/>
              </a:tabLst>
            </a:pPr>
            <a:r>
              <a:rPr lang="en-US" dirty="0"/>
              <a:t>Plots in R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C40CA-A6DD-6045-9668-90D0A260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2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Plots in “base” 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507" y="1170336"/>
            <a:ext cx="10245882" cy="5073969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Base </a:t>
            </a:r>
            <a:r>
              <a:rPr lang="en-US" sz="2800" i="1" dirty="0">
                <a:solidFill>
                  <a:srgbClr val="990100"/>
                </a:solidFill>
              </a:rPr>
              <a:t>R </a:t>
            </a:r>
            <a:r>
              <a:rPr lang="en-US" sz="2800" dirty="0"/>
              <a:t>offers graphics for producing many simple plots, for example:</a:t>
            </a:r>
          </a:p>
          <a:p>
            <a:pPr lvl="1"/>
            <a:r>
              <a:rPr lang="en-US" sz="3600" i="0" dirty="0"/>
              <a:t>scatter plots </a:t>
            </a:r>
            <a:r>
              <a:rPr lang="en-US" sz="3600" dirty="0"/>
              <a:t>- </a:t>
            </a:r>
            <a:r>
              <a:rPr lang="en-US" sz="36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plot()</a:t>
            </a:r>
          </a:p>
          <a:p>
            <a:pPr lvl="1"/>
            <a:r>
              <a:rPr lang="en-US" sz="3600" i="0" dirty="0"/>
              <a:t>histograms - </a:t>
            </a:r>
            <a:r>
              <a:rPr lang="en-US" sz="36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hist()</a:t>
            </a:r>
          </a:p>
          <a:p>
            <a:pPr lvl="1"/>
            <a:r>
              <a:rPr lang="en-US" sz="3600" i="0" dirty="0"/>
              <a:t>bar plots </a:t>
            </a:r>
            <a:r>
              <a:rPr lang="en-US" sz="3600" dirty="0"/>
              <a:t>- </a:t>
            </a:r>
            <a:r>
              <a:rPr lang="en-US" sz="36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barplot</a:t>
            </a:r>
            <a:r>
              <a:rPr lang="en-US" sz="36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()</a:t>
            </a:r>
          </a:p>
          <a:p>
            <a:pPr lvl="1"/>
            <a:r>
              <a:rPr lang="en-US" sz="3600" i="0" dirty="0"/>
              <a:t>pie charts - </a:t>
            </a:r>
            <a:r>
              <a:rPr lang="en-US" sz="36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pie()</a:t>
            </a:r>
          </a:p>
          <a:p>
            <a:pPr lvl="1"/>
            <a:r>
              <a:rPr lang="en-US" sz="3600" i="0" dirty="0"/>
              <a:t>box plots - </a:t>
            </a:r>
            <a:r>
              <a:rPr lang="en-US" sz="36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boxplot()</a:t>
            </a:r>
          </a:p>
          <a:p>
            <a:pPr marL="0" indent="0">
              <a:buNone/>
            </a:pPr>
            <a:br>
              <a:rPr lang="en-US" sz="4400" dirty="0"/>
            </a:br>
            <a:endParaRPr lang="en-US" sz="4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43477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Plots in “base” 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507" y="1170336"/>
            <a:ext cx="10245882" cy="5073969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Base </a:t>
            </a:r>
            <a:r>
              <a:rPr lang="en-US" sz="2800" i="1" dirty="0">
                <a:solidFill>
                  <a:srgbClr val="990100"/>
                </a:solidFill>
              </a:rPr>
              <a:t>R </a:t>
            </a:r>
            <a:r>
              <a:rPr lang="en-US" sz="2800" dirty="0"/>
              <a:t>offers graphics for producing many simple plots, for example:</a:t>
            </a:r>
          </a:p>
          <a:p>
            <a:pPr lvl="1"/>
            <a:r>
              <a:rPr lang="en-US" sz="3600" i="0" dirty="0"/>
              <a:t>scatter plots </a:t>
            </a:r>
            <a:r>
              <a:rPr lang="en-US" sz="3600" dirty="0"/>
              <a:t>- </a:t>
            </a:r>
            <a:r>
              <a:rPr lang="en-US" sz="36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plot()</a:t>
            </a:r>
          </a:p>
          <a:p>
            <a:pPr lvl="1"/>
            <a:r>
              <a:rPr lang="en-US" sz="3600" i="0" dirty="0"/>
              <a:t>histograms - </a:t>
            </a:r>
            <a:r>
              <a:rPr lang="en-US" sz="36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hist()</a:t>
            </a:r>
          </a:p>
          <a:p>
            <a:pPr lvl="1"/>
            <a:r>
              <a:rPr lang="en-US" sz="3600" i="0" dirty="0"/>
              <a:t>bar plots </a:t>
            </a:r>
            <a:r>
              <a:rPr lang="en-US" sz="3600" dirty="0"/>
              <a:t>- </a:t>
            </a:r>
            <a:r>
              <a:rPr lang="en-US" sz="36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barplot</a:t>
            </a:r>
            <a:r>
              <a:rPr lang="en-US" sz="36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()</a:t>
            </a:r>
          </a:p>
          <a:p>
            <a:pPr lvl="1"/>
            <a:r>
              <a:rPr lang="en-US" sz="3600" i="0" dirty="0"/>
              <a:t>pie charts - </a:t>
            </a:r>
            <a:r>
              <a:rPr lang="en-US" sz="36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pie()</a:t>
            </a:r>
          </a:p>
          <a:p>
            <a:pPr lvl="1"/>
            <a:r>
              <a:rPr lang="en-US" sz="3600" i="0" dirty="0"/>
              <a:t>box plots - </a:t>
            </a:r>
            <a:r>
              <a:rPr lang="en-US" sz="36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boxplot()</a:t>
            </a:r>
          </a:p>
          <a:p>
            <a:pPr marL="0" indent="0">
              <a:buNone/>
            </a:pPr>
            <a:br>
              <a:rPr lang="en-US" sz="4400" dirty="0"/>
            </a:br>
            <a:endParaRPr lang="en-US" sz="4400" dirty="0"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2B3F34-229C-F945-83E6-746AAEBC9EB7}"/>
              </a:ext>
            </a:extLst>
          </p:cNvPr>
          <p:cNvSpPr/>
          <p:nvPr/>
        </p:nvSpPr>
        <p:spPr>
          <a:xfrm>
            <a:off x="3310744" y="536449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 covered some of these last week and will talk about more advanced plots this week!</a:t>
            </a:r>
          </a:p>
        </p:txBody>
      </p:sp>
    </p:spTree>
    <p:extLst>
      <p:ext uri="{BB962C8B-B14F-4D97-AF65-F5344CB8AC3E}">
        <p14:creationId xmlns:p14="http://schemas.microsoft.com/office/powerpoint/2010/main" val="2477150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007E2-9047-68C3-6607-7EF402D5C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en-US" dirty="0">
                <a:solidFill>
                  <a:srgbClr val="990100"/>
                </a:solidFill>
              </a:rPr>
              <a:t>Warm-Up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0FB77-7C5E-6DD0-D490-75B2B9444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27200"/>
            <a:ext cx="9601200" cy="4343400"/>
          </a:xfrm>
        </p:spPr>
        <p:txBody>
          <a:bodyPr>
            <a:normAutofit/>
          </a:bodyPr>
          <a:lstStyle/>
          <a:p>
            <a:r>
              <a:rPr lang="en-US" sz="2500" dirty="0"/>
              <a:t>Today we’re interested in patients with hypercholesterolemia (high cholesterol)</a:t>
            </a:r>
          </a:p>
          <a:p>
            <a:r>
              <a:rPr lang="en-US" sz="2500" dirty="0"/>
              <a:t>Using the </a:t>
            </a:r>
            <a:r>
              <a:rPr lang="en-US" sz="2500" dirty="0" err="1"/>
              <a:t>mydata</a:t>
            </a:r>
            <a:r>
              <a:rPr lang="en-US" sz="2500" dirty="0"/>
              <a:t> dataset, create a </a:t>
            </a:r>
            <a:r>
              <a:rPr lang="en-US" sz="2500" dirty="0" err="1"/>
              <a:t>dataframe</a:t>
            </a:r>
            <a:r>
              <a:rPr lang="en-US" sz="2500" dirty="0"/>
              <a:t> of these patients</a:t>
            </a:r>
          </a:p>
          <a:p>
            <a:r>
              <a:rPr lang="en-US" sz="2500" dirty="0"/>
              <a:t>Provide some descriptive statistics of this cohort with respect to age</a:t>
            </a:r>
          </a:p>
          <a:p>
            <a:pPr lvl="1"/>
            <a:r>
              <a:rPr lang="en-US" sz="2500" dirty="0"/>
              <a:t>Minimum, maximum, average, standard deviation, variance</a:t>
            </a:r>
          </a:p>
          <a:p>
            <a:pPr lvl="1"/>
            <a:r>
              <a:rPr lang="en-US" sz="2500" dirty="0"/>
              <a:t>Which single function gives most of these as output?</a:t>
            </a:r>
          </a:p>
          <a:p>
            <a:r>
              <a:rPr lang="en-US" sz="2500" dirty="0"/>
              <a:t>Create a histogram depicting the age of this cohort</a:t>
            </a:r>
          </a:p>
          <a:p>
            <a:r>
              <a:rPr lang="en-US" sz="2500" dirty="0"/>
              <a:t>How many males and females are in this cohort?</a:t>
            </a:r>
          </a:p>
        </p:txBody>
      </p:sp>
    </p:spTree>
    <p:extLst>
      <p:ext uri="{BB962C8B-B14F-4D97-AF65-F5344CB8AC3E}">
        <p14:creationId xmlns:p14="http://schemas.microsoft.com/office/powerpoint/2010/main" val="3207602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ggplot2 package in R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507" y="1170336"/>
            <a:ext cx="10245882" cy="5073969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2800" dirty="0"/>
              <a:t>Graphing package inspired by the </a:t>
            </a:r>
            <a:r>
              <a:rPr lang="en-US" sz="2800" b="1" dirty="0"/>
              <a:t>G</a:t>
            </a:r>
            <a:r>
              <a:rPr lang="en-US" sz="2800" dirty="0"/>
              <a:t>rammar of </a:t>
            </a:r>
            <a:r>
              <a:rPr lang="en-US" sz="2800" b="1" dirty="0"/>
              <a:t>G</a:t>
            </a:r>
            <a:r>
              <a:rPr lang="en-US" sz="2800" dirty="0"/>
              <a:t>raphics work of Leland Wilkinson.</a:t>
            </a:r>
          </a:p>
          <a:p>
            <a:r>
              <a:rPr lang="en-US" sz="2800" dirty="0"/>
              <a:t>A tool that enables to concisely describe the components of a graphic.</a:t>
            </a:r>
          </a:p>
          <a:p>
            <a:r>
              <a:rPr lang="en-US" sz="2800" dirty="0"/>
              <a:t>Why ggplot2?</a:t>
            </a:r>
          </a:p>
          <a:p>
            <a:pPr lvl="1"/>
            <a:r>
              <a:rPr lang="en-US" sz="2800" i="0" dirty="0"/>
              <a:t>Flexible</a:t>
            </a:r>
          </a:p>
          <a:p>
            <a:pPr lvl="1"/>
            <a:r>
              <a:rPr lang="en-US" sz="2800" i="0" dirty="0"/>
              <a:t>Customizable</a:t>
            </a:r>
          </a:p>
          <a:p>
            <a:pPr lvl="1"/>
            <a:r>
              <a:rPr lang="en-US" sz="2800" i="0" dirty="0"/>
              <a:t>Pretty !</a:t>
            </a:r>
          </a:p>
          <a:p>
            <a:pPr lvl="1"/>
            <a:r>
              <a:rPr lang="en-US" sz="2800" i="0" dirty="0"/>
              <a:t>Well documented</a:t>
            </a:r>
            <a:br>
              <a:rPr lang="en-US" sz="5400" dirty="0"/>
            </a:br>
            <a:endParaRPr lang="en-US" sz="5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07301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ggplot2 package in R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507" y="1170336"/>
            <a:ext cx="10245882" cy="5073969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3600" dirty="0"/>
              <a:t>In ggplot2, we can make:</a:t>
            </a:r>
          </a:p>
          <a:p>
            <a:pPr lvl="1"/>
            <a:r>
              <a:rPr lang="en-US" sz="3600" i="0" dirty="0"/>
              <a:t>Scatter plots</a:t>
            </a:r>
          </a:p>
          <a:p>
            <a:pPr lvl="1"/>
            <a:r>
              <a:rPr lang="en-US" sz="3600" i="0" dirty="0"/>
              <a:t>Histograms</a:t>
            </a:r>
          </a:p>
          <a:p>
            <a:pPr lvl="1"/>
            <a:r>
              <a:rPr lang="en-US" sz="3600" i="0" dirty="0"/>
              <a:t>Box plots</a:t>
            </a:r>
          </a:p>
          <a:p>
            <a:pPr lvl="1"/>
            <a:r>
              <a:rPr lang="en-US" sz="3600" i="0" dirty="0"/>
              <a:t>Dot plots</a:t>
            </a:r>
          </a:p>
          <a:p>
            <a:pPr lvl="1"/>
            <a:r>
              <a:rPr lang="en-US" sz="3600" i="0" dirty="0"/>
              <a:t>Bar plots</a:t>
            </a:r>
          </a:p>
          <a:p>
            <a:pPr lvl="1"/>
            <a:r>
              <a:rPr lang="en-US" sz="3600" i="0" dirty="0"/>
              <a:t>Volcano plots</a:t>
            </a:r>
          </a:p>
          <a:p>
            <a:pPr marL="0" indent="0">
              <a:buNone/>
            </a:pPr>
            <a:br>
              <a:rPr lang="en-US" sz="4400" dirty="0"/>
            </a:br>
            <a:endParaRPr lang="en-US" sz="4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3965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Getting started with ggplot2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1032313"/>
            <a:ext cx="10597607" cy="5105618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i="0" dirty="0"/>
              <a:t>Load package: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   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library(ggplot2)</a:t>
            </a:r>
          </a:p>
          <a:p>
            <a:pPr marL="0" indent="0">
              <a:buNone/>
            </a:pPr>
            <a:r>
              <a:rPr lang="en-US" sz="2200" dirty="0"/>
              <a:t>All </a:t>
            </a:r>
            <a:r>
              <a:rPr lang="en-US" sz="2200" dirty="0" err="1"/>
              <a:t>ggplots</a:t>
            </a:r>
            <a:r>
              <a:rPr lang="en-US" sz="2200" dirty="0"/>
              <a:t> start with a </a:t>
            </a:r>
            <a:r>
              <a:rPr lang="en-US" sz="2200" b="1" dirty="0"/>
              <a:t>base layer</a:t>
            </a:r>
            <a:r>
              <a:rPr lang="en-US" sz="2200" dirty="0"/>
              <a:t> created with the </a:t>
            </a:r>
            <a:r>
              <a:rPr lang="en-US" sz="220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() </a:t>
            </a:r>
            <a:r>
              <a:rPr lang="en-US" sz="2200" dirty="0"/>
              <a:t>function:</a:t>
            </a:r>
          </a:p>
          <a:p>
            <a:pPr marL="530352" lvl="1" indent="0">
              <a:buNone/>
            </a:pPr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(data=</a:t>
            </a:r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dataframe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mapping=</a:t>
            </a:r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aes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(x=Age, y=BMI))</a:t>
            </a:r>
          </a:p>
          <a:p>
            <a:pPr marL="0" indent="0">
              <a:buNone/>
            </a:pPr>
            <a:r>
              <a:rPr lang="en-US" sz="2200" dirty="0"/>
              <a:t>The base layer is setting the grounds but NOT plotting anything.</a:t>
            </a:r>
          </a:p>
        </p:txBody>
      </p:sp>
    </p:spTree>
    <p:extLst>
      <p:ext uri="{BB962C8B-B14F-4D97-AF65-F5344CB8AC3E}">
        <p14:creationId xmlns:p14="http://schemas.microsoft.com/office/powerpoint/2010/main" val="2872580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Getting started with ggplot2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1032313"/>
            <a:ext cx="10597607" cy="5105618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i="0" dirty="0"/>
              <a:t>Load package: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   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library(ggplot2)</a:t>
            </a:r>
          </a:p>
          <a:p>
            <a:pPr marL="0" indent="0">
              <a:buNone/>
            </a:pPr>
            <a:r>
              <a:rPr lang="en-US" sz="2200" dirty="0"/>
              <a:t>All </a:t>
            </a:r>
            <a:r>
              <a:rPr lang="en-US" sz="2200" dirty="0" err="1"/>
              <a:t>ggplots</a:t>
            </a:r>
            <a:r>
              <a:rPr lang="en-US" sz="2200" dirty="0"/>
              <a:t> start with a </a:t>
            </a:r>
            <a:r>
              <a:rPr lang="en-US" sz="2200" b="1" dirty="0"/>
              <a:t>base layer</a:t>
            </a:r>
            <a:r>
              <a:rPr lang="en-US" sz="2200" dirty="0"/>
              <a:t> created with the </a:t>
            </a:r>
            <a:r>
              <a:rPr lang="en-US" sz="220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() </a:t>
            </a:r>
            <a:r>
              <a:rPr lang="en-US" sz="2200" dirty="0"/>
              <a:t>function:</a:t>
            </a:r>
          </a:p>
          <a:p>
            <a:pPr marL="530352" lvl="1" indent="0">
              <a:buNone/>
            </a:pPr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(data=</a:t>
            </a:r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dataframe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mapping=</a:t>
            </a:r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aes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(x=Age, y=BMI))</a:t>
            </a:r>
          </a:p>
          <a:p>
            <a:pPr marL="0" indent="0">
              <a:buNone/>
            </a:pPr>
            <a:r>
              <a:rPr lang="en-US" sz="2200" dirty="0"/>
              <a:t>The base layer is setting the grounds but NOT plotting anything.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241C12E-F55C-3B4E-A617-8DA0F9B73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228" y="3339642"/>
            <a:ext cx="3430078" cy="326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64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Getting started with ggplot2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1032313"/>
            <a:ext cx="10597607" cy="5105618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i="0" dirty="0"/>
              <a:t>Load package: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   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library(ggplot2)</a:t>
            </a:r>
          </a:p>
          <a:p>
            <a:pPr marL="0" indent="0">
              <a:buNone/>
            </a:pPr>
            <a:r>
              <a:rPr lang="en-US" sz="2200" dirty="0"/>
              <a:t>All </a:t>
            </a:r>
            <a:r>
              <a:rPr lang="en-US" sz="2200" dirty="0" err="1"/>
              <a:t>ggplots</a:t>
            </a:r>
            <a:r>
              <a:rPr lang="en-US" sz="2200" dirty="0"/>
              <a:t> start with a </a:t>
            </a:r>
            <a:r>
              <a:rPr lang="en-US" sz="2200" b="1" dirty="0"/>
              <a:t>base layer</a:t>
            </a:r>
            <a:r>
              <a:rPr lang="en-US" sz="2200" dirty="0"/>
              <a:t> created with the </a:t>
            </a:r>
            <a:r>
              <a:rPr lang="en-US" sz="220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() </a:t>
            </a:r>
            <a:r>
              <a:rPr lang="en-US" sz="2200" dirty="0"/>
              <a:t>function:</a:t>
            </a:r>
          </a:p>
          <a:p>
            <a:pPr marL="530352" lvl="1" indent="0">
              <a:buNone/>
            </a:pPr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(data=</a:t>
            </a:r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mapping=</a:t>
            </a:r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aes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(x=Age, y=BMI))</a:t>
            </a:r>
          </a:p>
          <a:p>
            <a:pPr marL="0" indent="0">
              <a:buNone/>
            </a:pPr>
            <a:r>
              <a:rPr lang="en-US" sz="2200" dirty="0"/>
              <a:t>The base layer is setting the grounds but NOT plotting anything.</a:t>
            </a:r>
          </a:p>
          <a:p>
            <a:pPr marL="0" indent="0">
              <a:buNone/>
            </a:pPr>
            <a:r>
              <a:rPr lang="en-US" sz="2200" dirty="0"/>
              <a:t>You then add a layer (with the </a:t>
            </a:r>
            <a:r>
              <a:rPr lang="en-US" sz="2200" b="1" dirty="0"/>
              <a:t>+</a:t>
            </a:r>
            <a:r>
              <a:rPr lang="en-US" sz="2200" dirty="0"/>
              <a:t> sign) that describes what kind of plot you want:</a:t>
            </a:r>
          </a:p>
          <a:p>
            <a:pPr lvl="1"/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()</a:t>
            </a:r>
          </a:p>
          <a:p>
            <a:pPr lvl="1"/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geom_bar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()</a:t>
            </a:r>
          </a:p>
          <a:p>
            <a:pPr lvl="1"/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geom_histogram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()</a:t>
            </a:r>
          </a:p>
          <a:p>
            <a:pPr lvl="1"/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geom_boxplot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()</a:t>
            </a:r>
          </a:p>
          <a:p>
            <a:pPr lvl="1"/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…</a:t>
            </a:r>
          </a:p>
          <a:p>
            <a:pPr marL="0" indent="0">
              <a:buNone/>
            </a:pPr>
            <a:br>
              <a:rPr lang="en-US" sz="2200" dirty="0"/>
            </a:br>
            <a:endParaRPr lang="en-US" sz="2200" dirty="0"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A368EA-C321-9348-B1BC-6ECF024212AD}"/>
              </a:ext>
            </a:extLst>
          </p:cNvPr>
          <p:cNvSpPr/>
          <p:nvPr/>
        </p:nvSpPr>
        <p:spPr>
          <a:xfrm>
            <a:off x="1012165" y="5825687"/>
            <a:ext cx="8235352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rgbClr val="011F5B"/>
                </a:solidFill>
              </a:rPr>
              <a:t>And then you will add </a:t>
            </a:r>
            <a:r>
              <a:rPr lang="en-US" sz="1900" b="1" dirty="0">
                <a:solidFill>
                  <a:srgbClr val="011F5B"/>
                </a:solidFill>
              </a:rPr>
              <a:t>one layer at a time</a:t>
            </a:r>
            <a:r>
              <a:rPr lang="en-US" sz="1900" dirty="0">
                <a:solidFill>
                  <a:srgbClr val="011F5B"/>
                </a:solidFill>
              </a:rPr>
              <a:t> to add more features to your plot!</a:t>
            </a:r>
          </a:p>
        </p:txBody>
      </p:sp>
    </p:spTree>
    <p:extLst>
      <p:ext uri="{BB962C8B-B14F-4D97-AF65-F5344CB8AC3E}">
        <p14:creationId xmlns:p14="http://schemas.microsoft.com/office/powerpoint/2010/main" val="229843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Scatterplot with ggplot2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739015"/>
            <a:ext cx="10597607" cy="5105618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i="1" dirty="0"/>
              <a:t>Example of a scatter plot: add the </a:t>
            </a:r>
            <a:r>
              <a:rPr lang="en-US" sz="2400" i="1" dirty="0" err="1"/>
              <a:t>geom_point</a:t>
            </a:r>
            <a:r>
              <a:rPr lang="en-US" sz="2400" i="1" dirty="0"/>
              <a:t>() layer</a:t>
            </a:r>
            <a:r>
              <a:rPr lang="en-US" sz="2800" dirty="0"/>
              <a:t> 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(data=</a:t>
            </a:r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mapping=</a:t>
            </a:r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aes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(x=Age, y=BMI)) 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		</a:t>
            </a:r>
            <a:r>
              <a:rPr lang="en-US" sz="220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()</a:t>
            </a:r>
            <a:endParaRPr lang="en-US" sz="2200" i="0" dirty="0">
              <a:solidFill>
                <a:srgbClr val="9901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05A4F5F-5CD1-5C49-B668-263F619F5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682" y="2613344"/>
            <a:ext cx="4766986" cy="41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96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Scatterplot with ggplot2 -- more layers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996643"/>
            <a:ext cx="10597607" cy="5105618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dirty="0"/>
              <a:t>Add </a:t>
            </a:r>
            <a:r>
              <a:rPr lang="en-US" b="1" dirty="0"/>
              <a:t>layers</a:t>
            </a:r>
            <a:r>
              <a:rPr lang="en-US" dirty="0"/>
              <a:t> to that object to customize the plot:</a:t>
            </a:r>
          </a:p>
          <a:p>
            <a:pPr lvl="1"/>
            <a:r>
              <a:rPr lang="en-US" b="1" i="0" dirty="0" err="1"/>
              <a:t>ggtitle</a:t>
            </a:r>
            <a:r>
              <a:rPr lang="en-US" i="0" dirty="0"/>
              <a:t> to add a title</a:t>
            </a:r>
          </a:p>
          <a:p>
            <a:pPr lvl="1"/>
            <a:r>
              <a:rPr lang="en-US" b="1" i="0" dirty="0" err="1"/>
              <a:t>geom_vline</a:t>
            </a:r>
            <a:r>
              <a:rPr lang="en-US" i="0" dirty="0"/>
              <a:t> to add a vertical line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(data=</a:t>
            </a:r>
            <a:r>
              <a:rPr lang="en-US" sz="220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, mapping=</a:t>
            </a:r>
            <a:r>
              <a:rPr lang="en-US" sz="220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aes</a:t>
            </a: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(x=Age, y=BMI)) 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	</a:t>
            </a:r>
            <a:r>
              <a:rPr lang="en-US" sz="220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() +</a:t>
            </a:r>
            <a:r>
              <a:rPr lang="en-US" sz="22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	</a:t>
            </a:r>
            <a:r>
              <a:rPr lang="en-US" sz="220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ggtitle</a:t>
            </a: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(label="my first </a:t>
            </a:r>
            <a:r>
              <a:rPr lang="en-US" sz="220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") 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	</a:t>
            </a:r>
            <a:r>
              <a:rPr lang="en-US" sz="220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geom_vline</a:t>
            </a: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(</a:t>
            </a:r>
            <a:r>
              <a:rPr lang="en-US" sz="220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xintercept</a:t>
            </a: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=54.897)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i="0" dirty="0">
              <a:solidFill>
                <a:srgbClr val="9901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108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Scatterplot with ggplot2 -- more layers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996643"/>
            <a:ext cx="10597607" cy="5105618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dirty="0"/>
              <a:t>Add </a:t>
            </a:r>
            <a:r>
              <a:rPr lang="en-US" b="1" dirty="0"/>
              <a:t>layers</a:t>
            </a:r>
            <a:r>
              <a:rPr lang="en-US" dirty="0"/>
              <a:t> to that object to customize the plot:</a:t>
            </a:r>
          </a:p>
          <a:p>
            <a:pPr lvl="1"/>
            <a:r>
              <a:rPr lang="en-US" b="1" i="0" dirty="0" err="1"/>
              <a:t>ggtitle</a:t>
            </a:r>
            <a:r>
              <a:rPr lang="en-US" i="0" dirty="0"/>
              <a:t> to add a title</a:t>
            </a:r>
          </a:p>
          <a:p>
            <a:pPr lvl="1"/>
            <a:r>
              <a:rPr lang="en-US" b="1" i="0" dirty="0" err="1"/>
              <a:t>geom_vline</a:t>
            </a:r>
            <a:r>
              <a:rPr lang="en-US" i="0" dirty="0"/>
              <a:t> to add a vertical line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(data=</a:t>
            </a:r>
            <a:r>
              <a:rPr lang="en-US" sz="220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, mapping=</a:t>
            </a:r>
            <a:r>
              <a:rPr lang="en-US" sz="220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aes</a:t>
            </a: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(x=Age, y=BMI)) 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	</a:t>
            </a:r>
            <a:r>
              <a:rPr lang="en-US" sz="220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() +</a:t>
            </a:r>
            <a:r>
              <a:rPr lang="en-US" sz="22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	</a:t>
            </a:r>
            <a:r>
              <a:rPr lang="en-US" sz="220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ggtitle</a:t>
            </a: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(label="my first </a:t>
            </a:r>
            <a:r>
              <a:rPr lang="en-US" sz="220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") 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	</a:t>
            </a:r>
            <a:r>
              <a:rPr lang="en-US" sz="220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geom_vline</a:t>
            </a: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(</a:t>
            </a:r>
            <a:r>
              <a:rPr lang="en-US" sz="220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xintercept</a:t>
            </a: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=54.897)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i="0" dirty="0">
              <a:solidFill>
                <a:srgbClr val="9901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70768AD-C330-3D45-9921-76E1CA1A7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420" y="3714015"/>
            <a:ext cx="4300580" cy="314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58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Scatterplot with ggplot2 -- more layers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996643"/>
            <a:ext cx="10597607" cy="5105618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2400" dirty="0"/>
              <a:t>Color all points in red (not depending on the data):</a:t>
            </a:r>
          </a:p>
          <a:p>
            <a:pPr marL="530352" lvl="1" indent="0">
              <a:lnSpc>
                <a:spcPct val="150000"/>
              </a:lnSpc>
              <a:buNone/>
            </a:pPr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(data=</a:t>
            </a:r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mapping=</a:t>
            </a:r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aes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(x=Age, y=BMI)) +</a:t>
            </a:r>
          </a:p>
          <a:p>
            <a:pPr marL="530352" lvl="1" indent="0">
              <a:buNone/>
            </a:pP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	</a:t>
            </a:r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(color="red") </a:t>
            </a:r>
          </a:p>
          <a:p>
            <a:pPr marL="0" indent="0">
              <a:buNone/>
            </a:pPr>
            <a:br>
              <a:rPr lang="en-US" sz="2400" dirty="0"/>
            </a:br>
            <a:endParaRPr lang="en-US" sz="2200" i="0" dirty="0">
              <a:solidFill>
                <a:srgbClr val="9901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76183BF-D7F2-C34C-8F92-208333579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396" y="2663495"/>
            <a:ext cx="5410562" cy="395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81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Scatterplot with ggplot2 -- more layers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996643"/>
            <a:ext cx="11158397" cy="5105618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2400" dirty="0"/>
              <a:t>Color the points according to a categorical variable in the data frame  (such as Gender)</a:t>
            </a:r>
          </a:p>
          <a:p>
            <a:pPr marL="530352" lvl="1" indent="0">
              <a:lnSpc>
                <a:spcPct val="150000"/>
              </a:lnSpc>
              <a:buNone/>
            </a:pPr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(data=</a:t>
            </a:r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mapping=</a:t>
            </a:r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aes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(x=Age, y=BMI, color=Gender)) +</a:t>
            </a:r>
          </a:p>
          <a:p>
            <a:pPr marL="530352" lvl="1" indent="0">
              <a:buNone/>
            </a:pP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	</a:t>
            </a:r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()</a:t>
            </a:r>
          </a:p>
          <a:p>
            <a:pPr marL="0" indent="0">
              <a:buNone/>
            </a:pPr>
            <a:br>
              <a:rPr lang="en-US" sz="2400" dirty="0"/>
            </a:br>
            <a:endParaRPr lang="en-US" sz="2200" i="0" dirty="0">
              <a:solidFill>
                <a:srgbClr val="9901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C296C39-CEDA-D44B-A317-1FF7F1FE7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684" y="2870900"/>
            <a:ext cx="5847511" cy="368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3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Outline for Today’s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578C5-489D-4014-935A-653A5DAEE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044" y="1433688"/>
            <a:ext cx="10659367" cy="4929150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3200" dirty="0"/>
              <a:t>Finish descriptive statistics:</a:t>
            </a:r>
          </a:p>
          <a:p>
            <a:pPr lvl="1"/>
            <a:r>
              <a:rPr lang="en-US" sz="3200" dirty="0"/>
              <a:t> Calculation correlations</a:t>
            </a:r>
          </a:p>
          <a:p>
            <a:r>
              <a:rPr lang="en-US" sz="3200" dirty="0"/>
              <a:t>Important practical matters in </a:t>
            </a:r>
            <a:r>
              <a:rPr lang="en-US" sz="3200" dirty="0">
                <a:solidFill>
                  <a:srgbClr val="990100"/>
                </a:solidFill>
              </a:rPr>
              <a:t>R </a:t>
            </a:r>
          </a:p>
          <a:p>
            <a:pPr lvl="1"/>
            <a:r>
              <a:rPr lang="en-US" sz="3200" dirty="0">
                <a:solidFill>
                  <a:srgbClr val="011F5B"/>
                </a:solidFill>
              </a:rPr>
              <a:t>Installing and loading packages</a:t>
            </a:r>
          </a:p>
          <a:p>
            <a:r>
              <a:rPr lang="en-US" sz="3200" dirty="0"/>
              <a:t>Introduce plots </a:t>
            </a:r>
          </a:p>
          <a:p>
            <a:pPr lvl="1"/>
            <a:r>
              <a:rPr lang="en-US" sz="3200" dirty="0"/>
              <a:t>Plots using “base” </a:t>
            </a:r>
            <a:r>
              <a:rPr lang="en-US" sz="3200" dirty="0">
                <a:solidFill>
                  <a:srgbClr val="990100"/>
                </a:solidFill>
              </a:rPr>
              <a:t>R </a:t>
            </a:r>
            <a:endParaRPr lang="en-US" sz="3200" dirty="0"/>
          </a:p>
          <a:p>
            <a:pPr lvl="1"/>
            <a:r>
              <a:rPr lang="en-US" sz="3200" dirty="0"/>
              <a:t>Plots using a different package: ggplot2</a:t>
            </a:r>
          </a:p>
          <a:p>
            <a:r>
              <a:rPr lang="en-US" sz="3200" dirty="0"/>
              <a:t>Briefly introduce tools for statistical inference in </a:t>
            </a:r>
            <a:r>
              <a:rPr lang="en-US" sz="3200" i="1" dirty="0">
                <a:solidFill>
                  <a:srgbClr val="990100"/>
                </a:solidFill>
              </a:rPr>
              <a:t>R </a:t>
            </a:r>
          </a:p>
          <a:p>
            <a:pPr lvl="1">
              <a:lnSpc>
                <a:spcPct val="80000"/>
              </a:lnSpc>
              <a:spcAft>
                <a:spcPts val="0"/>
              </a:spcAft>
            </a:pPr>
            <a:endParaRPr lang="en-US" sz="2800" i="0" dirty="0">
              <a:latin typeface="+mj-lt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28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37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1302675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800" b="1" dirty="0">
                <a:solidFill>
                  <a:srgbClr val="990100"/>
                </a:solidFill>
              </a:rPr>
              <a:t>Try it yourself: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1352550"/>
            <a:ext cx="10277408" cy="160020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Exercise </a:t>
            </a:r>
            <a:r>
              <a:rPr lang="en-US" sz="4000" b="1" dirty="0"/>
              <a:t>3.1.2: Scatterplots </a:t>
            </a:r>
          </a:p>
          <a:p>
            <a:pPr marL="0" indent="0">
              <a:spcAft>
                <a:spcPts val="0"/>
              </a:spcAft>
              <a:buNone/>
            </a:pPr>
            <a:endParaRPr lang="en-US" sz="4400" b="1" dirty="0"/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4800" dirty="0"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FA0A2C9-B653-524F-9819-3ECEE4CC6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040" y="2218266"/>
            <a:ext cx="10277408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First, try using ggplot2 without adding any layers to see what happens. Run the command: </a:t>
            </a:r>
            <a:r>
              <a:rPr lang="en-US" sz="2400" dirty="0" err="1"/>
              <a:t>ggplot</a:t>
            </a:r>
            <a:r>
              <a:rPr lang="en-US" sz="2400" dirty="0"/>
              <a:t>(data=</a:t>
            </a:r>
            <a:r>
              <a:rPr lang="en-US" sz="2400" dirty="0" err="1"/>
              <a:t>mydata</a:t>
            </a:r>
            <a:r>
              <a:rPr lang="en-US" sz="2400" dirty="0"/>
              <a:t>, mapping=</a:t>
            </a:r>
            <a:r>
              <a:rPr lang="en-US" sz="2400" dirty="0" err="1"/>
              <a:t>aes</a:t>
            </a:r>
            <a:r>
              <a:rPr lang="en-US" sz="2400" dirty="0"/>
              <a:t>(x=Age, y=BMI))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Add a layer to create a simple scatter plot representing  “Age” on the x-axis and “BMI” on the y-axis.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Color the points of the scatter plot according to each person’s gender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dirty="0" err="1"/>
              <a:t>ggtitle</a:t>
            </a:r>
            <a:r>
              <a:rPr lang="en-US" sz="2400" dirty="0"/>
              <a:t> to add a title to your plot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dirty="0" err="1"/>
              <a:t>geom_vline</a:t>
            </a:r>
            <a:r>
              <a:rPr lang="en-US" sz="2400" dirty="0"/>
              <a:t> to add a vertical line for the mean Age in the dataset (can calculate this using mean(</a:t>
            </a:r>
            <a:r>
              <a:rPr lang="en-US" sz="2400" dirty="0" err="1"/>
              <a:t>mydata$Age</a:t>
            </a:r>
            <a:r>
              <a:rPr lang="en-US" sz="2400" dirty="0"/>
              <a:t>), as we learned last week)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Practice saving your </a:t>
            </a:r>
            <a:r>
              <a:rPr lang="en-US" sz="2400" dirty="0" err="1"/>
              <a:t>ggplot</a:t>
            </a:r>
            <a:r>
              <a:rPr lang="en-US" sz="2400" dirty="0"/>
              <a:t> to your local files using “Export”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11F5B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8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Boxplot with ggplot2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996643"/>
            <a:ext cx="10597607" cy="484799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Simple boxplot showing the data distribution of BMI:</a:t>
            </a:r>
          </a:p>
          <a:p>
            <a:pPr marL="0" indent="0">
              <a:buNone/>
            </a:pP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	</a:t>
            </a:r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(data=</a:t>
            </a:r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mapping=</a:t>
            </a:r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aes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(x=“”, y=BMI)) 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		</a:t>
            </a:r>
            <a:r>
              <a:rPr lang="en-US" sz="220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geom_boxplot</a:t>
            </a: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()</a:t>
            </a:r>
            <a:endParaRPr lang="en-US" sz="2200" i="0" dirty="0">
              <a:solidFill>
                <a:srgbClr val="9901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828FF26-44D9-FF4B-AD04-87B4439FC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800" y="2509706"/>
            <a:ext cx="6421408" cy="404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74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Boxplot with ggplot2 – by category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996643"/>
            <a:ext cx="10597607" cy="484799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Boxplot showing the data distribution of BMI by Gender</a:t>
            </a:r>
          </a:p>
          <a:p>
            <a:pPr marL="0" indent="0">
              <a:buNone/>
            </a:pP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	</a:t>
            </a:r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(data=</a:t>
            </a:r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mapping=</a:t>
            </a:r>
            <a:r>
              <a:rPr lang="en-US" sz="22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aes</a:t>
            </a:r>
            <a:r>
              <a:rPr lang="en-US" sz="22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(x=Gender, y=BMI)) 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		</a:t>
            </a:r>
            <a:r>
              <a:rPr lang="en-US" sz="220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geom_boxplot</a:t>
            </a:r>
            <a:r>
              <a:rPr lang="en-US" sz="2200" dirty="0">
                <a:solidFill>
                  <a:srgbClr val="990100"/>
                </a:solidFill>
                <a:latin typeface="Lucida Console" panose="020B0609040504020204" pitchFamily="49" charset="0"/>
              </a:rPr>
              <a:t>()</a:t>
            </a:r>
            <a:endParaRPr lang="en-US" sz="2200" i="0" dirty="0">
              <a:solidFill>
                <a:srgbClr val="9901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667C4E-D034-634C-8034-7B7E72ACC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285" y="2525994"/>
            <a:ext cx="6606636" cy="415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13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Boxplot with ggplot2 – by category and add color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996643"/>
            <a:ext cx="10949333" cy="484799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Boxplot showing the data distribution of BMI by Gender with different colors</a:t>
            </a:r>
          </a:p>
          <a:p>
            <a:pPr marL="0" indent="0">
              <a:buNone/>
            </a:pPr>
            <a:r>
              <a:rPr lang="en-US" sz="21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sz="21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(data=</a:t>
            </a:r>
            <a:r>
              <a:rPr lang="en-US" sz="21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21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mapping=</a:t>
            </a:r>
            <a:r>
              <a:rPr lang="en-US" sz="21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aes</a:t>
            </a:r>
            <a:r>
              <a:rPr lang="en-US" sz="21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(x=Gender, y=BMI, color=Gender)) + 	</a:t>
            </a:r>
            <a:r>
              <a:rPr lang="en-US" sz="210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geom_boxplot</a:t>
            </a:r>
            <a:r>
              <a:rPr lang="en-US" sz="2100" dirty="0">
                <a:solidFill>
                  <a:srgbClr val="990100"/>
                </a:solidFill>
                <a:latin typeface="Lucida Console" panose="020B0609040504020204" pitchFamily="49" charset="0"/>
              </a:rPr>
              <a:t>()</a:t>
            </a:r>
            <a:endParaRPr lang="en-US" sz="2100" i="0" dirty="0">
              <a:solidFill>
                <a:srgbClr val="9901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785B65B1-DC9E-F149-A8CB-3364820AB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459" y="2388544"/>
            <a:ext cx="6968946" cy="43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70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Boxplot with ggplot2 – by category and add color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996643"/>
            <a:ext cx="10949333" cy="484799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Do you want to change the default colors?</a:t>
            </a:r>
          </a:p>
          <a:p>
            <a:r>
              <a:rPr lang="en-US" b="1" i="0" dirty="0" err="1"/>
              <a:t>scale_color_manual</a:t>
            </a:r>
            <a:r>
              <a:rPr lang="en-US" b="1" i="0" dirty="0"/>
              <a:t>()</a:t>
            </a:r>
            <a:r>
              <a:rPr lang="en-US" i="0" dirty="0"/>
              <a:t> changes the boxes border color</a:t>
            </a:r>
          </a:p>
          <a:p>
            <a:pPr marL="0" indent="0">
              <a:buNone/>
            </a:pPr>
            <a:r>
              <a:rPr lang="en-US" sz="21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sz="21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(data=</a:t>
            </a:r>
            <a:r>
              <a:rPr lang="en-US" sz="21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21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mapping=</a:t>
            </a:r>
            <a:r>
              <a:rPr lang="en-US" sz="21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aes</a:t>
            </a:r>
            <a:r>
              <a:rPr lang="en-US" sz="21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(x=Gender, y=BMI, color=Gender)) +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990100"/>
                </a:solidFill>
                <a:latin typeface="Lucida Console" panose="020B0609040504020204" pitchFamily="49" charset="0"/>
              </a:rPr>
              <a:t>	</a:t>
            </a:r>
            <a:r>
              <a:rPr lang="en-US" sz="210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geom_boxplot</a:t>
            </a:r>
            <a:r>
              <a:rPr lang="en-US" sz="2100" dirty="0">
                <a:solidFill>
                  <a:srgbClr val="990100"/>
                </a:solidFill>
                <a:latin typeface="Lucida Console" panose="020B0609040504020204" pitchFamily="49" charset="0"/>
              </a:rPr>
              <a:t>() +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990100"/>
                </a:solidFill>
                <a:latin typeface="Lucida Console" panose="020B0609040504020204" pitchFamily="49" charset="0"/>
              </a:rPr>
              <a:t>	</a:t>
            </a:r>
            <a:r>
              <a:rPr lang="en-US" sz="210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2100" dirty="0">
                <a:solidFill>
                  <a:srgbClr val="990100"/>
                </a:solidFill>
                <a:latin typeface="Lucida Console" panose="020B0609040504020204" pitchFamily="49" charset="0"/>
              </a:rPr>
              <a:t>(values=c("slateblue2", "chocolate"))</a:t>
            </a:r>
          </a:p>
          <a:p>
            <a:pPr marL="0" indent="0">
              <a:buNone/>
            </a:pPr>
            <a:endParaRPr lang="en-US" sz="2100" dirty="0">
              <a:solidFill>
                <a:srgbClr val="99010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sz="2100" i="0" dirty="0">
              <a:solidFill>
                <a:srgbClr val="9901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507A0F70-1487-B247-9B30-2A7F41A8D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203" y="3318908"/>
            <a:ext cx="5623224" cy="353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31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Colors in ggplot2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104" y="1196479"/>
            <a:ext cx="5050896" cy="484799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ggplot2 has many colors! You can google what these colors are to find out your options.</a:t>
            </a:r>
          </a:p>
          <a:p>
            <a:pPr marL="0" indent="0">
              <a:buNone/>
            </a:pPr>
            <a:endParaRPr lang="en-US" sz="2100" i="0" dirty="0">
              <a:solidFill>
                <a:srgbClr val="9901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A1D1553-7716-C14A-9EEE-B7FADA526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06"/>
          <a:stretch/>
        </p:blipFill>
        <p:spPr>
          <a:xfrm>
            <a:off x="5779698" y="14924"/>
            <a:ext cx="3814137" cy="68802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2E329A-49DC-394B-90BF-9553D86F9232}"/>
              </a:ext>
            </a:extLst>
          </p:cNvPr>
          <p:cNvSpPr/>
          <p:nvPr/>
        </p:nvSpPr>
        <p:spPr>
          <a:xfrm>
            <a:off x="2236201" y="2991761"/>
            <a:ext cx="31752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http://sape.inf.usi.ch/quick-reference/ggplot2/colour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12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1302675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800" b="1" dirty="0">
                <a:solidFill>
                  <a:srgbClr val="990100"/>
                </a:solidFill>
              </a:rPr>
              <a:t>Try it yourself: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1352550"/>
            <a:ext cx="10277408" cy="160020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Exercise </a:t>
            </a:r>
            <a:r>
              <a:rPr lang="en-US" sz="4000" b="1" dirty="0"/>
              <a:t>3.1.3: Box Plot</a:t>
            </a:r>
          </a:p>
          <a:p>
            <a:pPr marL="0" indent="0">
              <a:spcAft>
                <a:spcPts val="0"/>
              </a:spcAft>
              <a:buNone/>
            </a:pPr>
            <a:endParaRPr lang="en-US" sz="4400" b="1" dirty="0"/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4800" dirty="0"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FA0A2C9-B653-524F-9819-3ECEE4CC6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514" y="2273987"/>
            <a:ext cx="1027740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/>
              <a:t>Produce a boxplot of the Age variable by Gender expression of all samples (i.e. x=Gender, y=Age)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/>
              <a:t>Modify the previous boxplot so as to obtain different colors for each boxplot by gender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/>
              <a:t>Use the </a:t>
            </a:r>
            <a:r>
              <a:rPr lang="en-US" sz="2800" dirty="0" err="1"/>
              <a:t>scale_color_manual</a:t>
            </a:r>
            <a:r>
              <a:rPr lang="en-US" sz="2800" dirty="0"/>
              <a:t>() function to change the default colors to </a:t>
            </a:r>
            <a:r>
              <a:rPr lang="en-US" sz="2800" dirty="0" err="1"/>
              <a:t>hotpink</a:t>
            </a:r>
            <a:r>
              <a:rPr lang="en-US" sz="2800" dirty="0"/>
              <a:t> and </a:t>
            </a:r>
            <a:r>
              <a:rPr lang="en-US" sz="2800" dirty="0" err="1"/>
              <a:t>darkseagreen</a:t>
            </a:r>
            <a:r>
              <a:rPr lang="en-US" sz="2800" dirty="0"/>
              <a:t> (i.e. values=c("</a:t>
            </a:r>
            <a:r>
              <a:rPr lang="en-US" sz="2800" dirty="0" err="1"/>
              <a:t>hotpink</a:t>
            </a:r>
            <a:r>
              <a:rPr lang="en-US" sz="2800" dirty="0"/>
              <a:t> ", " </a:t>
            </a:r>
            <a:r>
              <a:rPr lang="en-US" sz="2800" dirty="0" err="1"/>
              <a:t>darkseagreen</a:t>
            </a:r>
            <a:r>
              <a:rPr lang="en-US" sz="2800" dirty="0"/>
              <a:t> ")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/>
              <a:t>Finally, add a title of your choice to the plot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11F5B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032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Dot Plot with ggplot2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996643"/>
            <a:ext cx="10949333" cy="484799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Simple boxplot showing the data points for BMI as dots, by Gender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(data=</a:t>
            </a:r>
            <a:r>
              <a:rPr lang="en-US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, mapping=</a:t>
            </a:r>
            <a:r>
              <a:rPr lang="en-US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aes</a:t>
            </a: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(x=Gender, y=BMI, color=Gender)) + </a:t>
            </a:r>
          </a:p>
          <a:p>
            <a:pPr marL="0" indent="0">
              <a:buNone/>
            </a:pP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  </a:t>
            </a:r>
            <a:r>
              <a:rPr lang="en-US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geom_point</a:t>
            </a: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() </a:t>
            </a:r>
            <a:endParaRPr lang="en-US" sz="2200" i="0" dirty="0">
              <a:solidFill>
                <a:srgbClr val="9901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56738123-93ED-914E-9E73-1F0C2BE59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043" y="2359951"/>
            <a:ext cx="6796417" cy="427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68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Bar Plot with ggplot2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996643"/>
            <a:ext cx="10949333" cy="484799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i="1" dirty="0"/>
              <a:t>A simple bar plot</a:t>
            </a:r>
          </a:p>
          <a:p>
            <a:pPr marL="0" indent="0">
              <a:buNone/>
            </a:pP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(data=</a:t>
            </a:r>
            <a:r>
              <a:rPr lang="en-US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, mapping=</a:t>
            </a:r>
            <a:r>
              <a:rPr lang="en-US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aes</a:t>
            </a: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(x=Gender)) + </a:t>
            </a:r>
          </a:p>
          <a:p>
            <a:pPr marL="0" indent="0">
              <a:buNone/>
            </a:pP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	</a:t>
            </a:r>
            <a:r>
              <a:rPr lang="en-US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geom_bar</a:t>
            </a: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()</a:t>
            </a:r>
            <a:endParaRPr lang="en-US" sz="2200" i="0" dirty="0">
              <a:solidFill>
                <a:srgbClr val="9901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CBB301-4BA3-9344-BDF5-1434F3B0F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009" y="2546920"/>
            <a:ext cx="6313338" cy="397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31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Bar Plot with ggplot2 – add color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996643"/>
            <a:ext cx="10949333" cy="484799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i="1" dirty="0"/>
              <a:t>A simple bar plot – use fill to add color to bars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(data=</a:t>
            </a:r>
            <a:r>
              <a:rPr lang="en-US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, mapping=</a:t>
            </a:r>
            <a:r>
              <a:rPr lang="en-US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aes</a:t>
            </a: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(x=</a:t>
            </a:r>
            <a:r>
              <a:rPr lang="en-US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Gender,fill</a:t>
            </a: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=Gender)) + </a:t>
            </a:r>
          </a:p>
          <a:p>
            <a:pPr marL="0" indent="0">
              <a:buNone/>
            </a:pP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  </a:t>
            </a:r>
            <a:r>
              <a:rPr lang="en-US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geom_bar</a:t>
            </a: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() 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F5A80C6-85FE-3742-90F1-5E1680896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964" y="2553419"/>
            <a:ext cx="6839501" cy="430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01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8930"/>
            <a:ext cx="9144000" cy="6849070"/>
          </a:xfrm>
          <a:custGeom>
            <a:avLst/>
            <a:gdLst/>
            <a:ahLst/>
            <a:cxnLst/>
            <a:rect l="l" t="t" r="r" b="b"/>
            <a:pathLst>
              <a:path w="13004800" h="9740900">
                <a:moveTo>
                  <a:pt x="0" y="97409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9740900"/>
                </a:lnTo>
                <a:lnTo>
                  <a:pt x="0" y="974090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 sz="1266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2047" y="3053953"/>
            <a:ext cx="5518546" cy="100501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 marR="3572" indent="933566">
              <a:lnSpc>
                <a:spcPts val="3867"/>
              </a:lnSpc>
              <a:tabLst>
                <a:tab pos="2110457" algn="l"/>
                <a:tab pos="2908296" algn="l"/>
                <a:tab pos="3205197" algn="l"/>
              </a:tabLst>
            </a:pPr>
            <a:r>
              <a:rPr dirty="0"/>
              <a:t>Co</a:t>
            </a:r>
            <a:r>
              <a:rPr spc="-35" dirty="0"/>
              <a:t>r</a:t>
            </a:r>
            <a:r>
              <a:rPr spc="-70" dirty="0"/>
              <a:t>r</a:t>
            </a:r>
            <a:r>
              <a:rPr dirty="0"/>
              <a:t>e</a:t>
            </a:r>
            <a:r>
              <a:rPr spc="-4" dirty="0"/>
              <a:t>l</a:t>
            </a:r>
            <a:r>
              <a:rPr dirty="0"/>
              <a:t>at</a:t>
            </a:r>
            <a:r>
              <a:rPr spc="-4" dirty="0"/>
              <a:t>i</a:t>
            </a:r>
            <a:r>
              <a:rPr dirty="0"/>
              <a:t>ng</a:t>
            </a:r>
            <a:r>
              <a:rPr lang="en-US" dirty="0"/>
              <a:t> </a:t>
            </a:r>
            <a:r>
              <a:rPr dirty="0"/>
              <a:t>t</a:t>
            </a:r>
            <a:r>
              <a:rPr spc="-70" dirty="0"/>
              <a:t>w</a:t>
            </a:r>
            <a:r>
              <a:rPr dirty="0"/>
              <a:t>o	var</a:t>
            </a:r>
            <a:r>
              <a:rPr spc="-4" dirty="0"/>
              <a:t>i</a:t>
            </a:r>
            <a:r>
              <a:rPr dirty="0"/>
              <a:t>ab</a:t>
            </a:r>
            <a:r>
              <a:rPr spc="-4" dirty="0"/>
              <a:t>l</a:t>
            </a:r>
            <a:r>
              <a:rPr dirty="0"/>
              <a:t>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C40CA-A6DD-6045-9668-90D0A260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20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Bar Plot with ggplot2 – add new colors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996643"/>
            <a:ext cx="10949333" cy="484799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i="1" dirty="0"/>
              <a:t>A simple bar plot – use fill to add color to bars and </a:t>
            </a:r>
            <a:r>
              <a:rPr lang="en-US" i="1" dirty="0" err="1"/>
              <a:t>scale_fill_manual</a:t>
            </a:r>
            <a:r>
              <a:rPr lang="en-US" i="1" dirty="0"/>
              <a:t> to change colors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(data=</a:t>
            </a:r>
            <a:r>
              <a:rPr lang="en-US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, mapping=</a:t>
            </a:r>
            <a:r>
              <a:rPr lang="en-US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aes</a:t>
            </a: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(x=</a:t>
            </a:r>
            <a:r>
              <a:rPr lang="en-US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Gender,fill</a:t>
            </a: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=Gender)) + </a:t>
            </a:r>
          </a:p>
          <a:p>
            <a:pPr marL="0" indent="0">
              <a:buNone/>
            </a:pP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  </a:t>
            </a:r>
            <a:r>
              <a:rPr lang="en-US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geom_bar</a:t>
            </a: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  </a:t>
            </a:r>
            <a:r>
              <a:rPr lang="en-US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scale_fill_manual</a:t>
            </a: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(values=c("yellow", "cyan"))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DDD0D958-786B-AB47-AE8B-175568244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823" y="2942324"/>
            <a:ext cx="6089051" cy="383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23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Bar Plot with ggplot2 – swap x and y axis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996643"/>
            <a:ext cx="10949333" cy="484799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i="1" dirty="0"/>
              <a:t># Swapping x and y axis with </a:t>
            </a:r>
            <a:r>
              <a:rPr lang="en-US" i="1" dirty="0" err="1"/>
              <a:t>coord_flip</a:t>
            </a:r>
            <a:r>
              <a:rPr lang="en-US" i="1" dirty="0"/>
              <a:t>():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(data=</a:t>
            </a:r>
            <a:r>
              <a:rPr lang="en-US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, mapping=</a:t>
            </a:r>
            <a:r>
              <a:rPr lang="en-US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aes</a:t>
            </a: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(x=</a:t>
            </a:r>
            <a:r>
              <a:rPr lang="en-US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Gender,fill</a:t>
            </a: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=Gender)) + </a:t>
            </a:r>
          </a:p>
          <a:p>
            <a:pPr marL="0" indent="0">
              <a:buNone/>
            </a:pP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  </a:t>
            </a:r>
            <a:r>
              <a:rPr lang="en-US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geom_bar</a:t>
            </a: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  </a:t>
            </a:r>
            <a:r>
              <a:rPr lang="en-US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scale_fill_manual</a:t>
            </a: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(values=c("yellow", "cyan")) + </a:t>
            </a:r>
            <a:r>
              <a:rPr lang="en-US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coord_flip</a:t>
            </a:r>
            <a:r>
              <a:rPr lang="en-US" dirty="0">
                <a:solidFill>
                  <a:srgbClr val="990100"/>
                </a:solidFill>
                <a:latin typeface="Lucida Console" panose="020B0609040504020204" pitchFamily="49" charset="0"/>
              </a:rPr>
              <a:t>() </a:t>
            </a:r>
            <a:br>
              <a:rPr lang="en-US" dirty="0"/>
            </a:br>
            <a:endParaRPr lang="en-US" dirty="0">
              <a:solidFill>
                <a:srgbClr val="9901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6875006-3F3A-B64E-9A01-7879564AB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300" y="2743200"/>
            <a:ext cx="6015567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40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1302675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800" b="1" dirty="0">
                <a:solidFill>
                  <a:srgbClr val="990100"/>
                </a:solidFill>
              </a:rPr>
              <a:t>Try it yourself: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1352550"/>
            <a:ext cx="10277408" cy="160020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Exercise </a:t>
            </a:r>
            <a:r>
              <a:rPr lang="en-US" sz="4000" b="1" dirty="0"/>
              <a:t>3.1.4: Bar Plot</a:t>
            </a:r>
          </a:p>
          <a:p>
            <a:pPr marL="0" indent="0">
              <a:spcAft>
                <a:spcPts val="0"/>
              </a:spcAft>
              <a:buNone/>
            </a:pPr>
            <a:endParaRPr lang="en-US" sz="4400" b="1" dirty="0"/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4800" dirty="0"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FA0A2C9-B653-524F-9819-3ECEE4CC6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040" y="2212242"/>
            <a:ext cx="10277408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Produce a bar plot of how many people in our dataset there are by Gender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Use the “fill” argument to change this </a:t>
            </a:r>
            <a:r>
              <a:rPr lang="en-US" sz="3200" dirty="0" err="1"/>
              <a:t>barplot</a:t>
            </a:r>
            <a:r>
              <a:rPr lang="en-US" sz="3200" dirty="0"/>
              <a:t> with different colors by Gender, such that those with and without Gender have different colors for the bars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Swap the x and y axis using </a:t>
            </a:r>
            <a:r>
              <a:rPr lang="en-US" sz="3200" dirty="0" err="1"/>
              <a:t>coord_flip</a:t>
            </a:r>
            <a:r>
              <a:rPr lang="en-US" sz="3200" dirty="0"/>
              <a:t>()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11F5B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72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Bar Plot with Error Bars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434" y="996643"/>
            <a:ext cx="10711977" cy="4847990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11F5B"/>
                </a:solidFill>
              </a:rPr>
              <a:t>We can create error bars on </a:t>
            </a:r>
            <a:r>
              <a:rPr lang="en-US" sz="3200" dirty="0" err="1">
                <a:solidFill>
                  <a:srgbClr val="011F5B"/>
                </a:solidFill>
              </a:rPr>
              <a:t>barplots</a:t>
            </a:r>
            <a:r>
              <a:rPr lang="en-US" sz="3200" dirty="0">
                <a:solidFill>
                  <a:srgbClr val="011F5B"/>
                </a:solidFill>
              </a:rPr>
              <a:t>. </a:t>
            </a:r>
          </a:p>
          <a:p>
            <a:r>
              <a:rPr lang="en-US" sz="3200" dirty="0">
                <a:solidFill>
                  <a:srgbClr val="011F5B"/>
                </a:solidFill>
              </a:rPr>
              <a:t>Error bars give a general idea of how precise a measurement or how far from the reported value the true value might be. </a:t>
            </a:r>
          </a:p>
          <a:p>
            <a:r>
              <a:rPr lang="en-US" sz="3200" dirty="0">
                <a:solidFill>
                  <a:srgbClr val="011F5B"/>
                </a:solidFill>
              </a:rPr>
              <a:t>If the value displayed on your </a:t>
            </a:r>
            <a:r>
              <a:rPr lang="en-US" sz="3200" dirty="0" err="1">
                <a:solidFill>
                  <a:srgbClr val="011F5B"/>
                </a:solidFill>
              </a:rPr>
              <a:t>barplot</a:t>
            </a:r>
            <a:r>
              <a:rPr lang="en-US" sz="3200" dirty="0">
                <a:solidFill>
                  <a:srgbClr val="011F5B"/>
                </a:solidFill>
              </a:rPr>
              <a:t> the result of an aggregation (like the mean value of several data points), you may want to display error bars.</a:t>
            </a:r>
          </a:p>
        </p:txBody>
      </p:sp>
    </p:spTree>
    <p:extLst>
      <p:ext uri="{BB962C8B-B14F-4D97-AF65-F5344CB8AC3E}">
        <p14:creationId xmlns:p14="http://schemas.microsoft.com/office/powerpoint/2010/main" val="2289942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Bar Plot with Error Bars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996643"/>
            <a:ext cx="10949333" cy="4847990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11F5B"/>
                </a:solidFill>
              </a:rPr>
              <a:t>We build a basic </a:t>
            </a:r>
            <a:r>
              <a:rPr lang="en-US" sz="2800" dirty="0" err="1">
                <a:solidFill>
                  <a:srgbClr val="011F5B"/>
                </a:solidFill>
              </a:rPr>
              <a:t>barplot</a:t>
            </a:r>
            <a:r>
              <a:rPr lang="en-US" sz="2800" dirty="0">
                <a:solidFill>
                  <a:srgbClr val="011F5B"/>
                </a:solidFill>
              </a:rPr>
              <a:t> then add an extra layer using the </a:t>
            </a:r>
            <a:r>
              <a:rPr lang="en-US" sz="2800" dirty="0" err="1">
                <a:solidFill>
                  <a:srgbClr val="011F5B"/>
                </a:solidFill>
              </a:rPr>
              <a:t>geom_errorbar</a:t>
            </a:r>
            <a:r>
              <a:rPr lang="en-US" sz="2800" dirty="0">
                <a:solidFill>
                  <a:srgbClr val="011F5B"/>
                </a:solidFill>
              </a:rPr>
              <a:t>() function.</a:t>
            </a:r>
          </a:p>
          <a:p>
            <a:r>
              <a:rPr lang="en-US" sz="2800" dirty="0">
                <a:solidFill>
                  <a:srgbClr val="011F5B"/>
                </a:solidFill>
              </a:rPr>
              <a:t>The function takes at least 3 arguments:</a:t>
            </a:r>
          </a:p>
          <a:p>
            <a:pPr lvl="1"/>
            <a:r>
              <a:rPr lang="en-US" sz="2800" dirty="0" err="1">
                <a:solidFill>
                  <a:srgbClr val="011F5B"/>
                </a:solidFill>
              </a:rPr>
              <a:t>ymin</a:t>
            </a:r>
            <a:r>
              <a:rPr lang="en-US" sz="2800" dirty="0">
                <a:solidFill>
                  <a:srgbClr val="011F5B"/>
                </a:solidFill>
              </a:rPr>
              <a:t> and </a:t>
            </a:r>
            <a:r>
              <a:rPr lang="en-US" sz="2800" dirty="0" err="1">
                <a:solidFill>
                  <a:srgbClr val="011F5B"/>
                </a:solidFill>
              </a:rPr>
              <a:t>ymax</a:t>
            </a:r>
            <a:r>
              <a:rPr lang="en-US" sz="2800" dirty="0">
                <a:solidFill>
                  <a:srgbClr val="011F5B"/>
                </a:solidFill>
              </a:rPr>
              <a:t>: position of the bottom and the top of the error bar respectively</a:t>
            </a:r>
          </a:p>
          <a:p>
            <a:pPr lvl="1"/>
            <a:r>
              <a:rPr lang="en-US" sz="2800" dirty="0">
                <a:solidFill>
                  <a:srgbClr val="011F5B"/>
                </a:solidFill>
              </a:rPr>
              <a:t>x: position on the X axis</a:t>
            </a:r>
          </a:p>
          <a:p>
            <a:r>
              <a:rPr lang="en-US" sz="2800" dirty="0">
                <a:solidFill>
                  <a:srgbClr val="011F5B"/>
                </a:solidFill>
              </a:rPr>
              <a:t>Note: the lower and upper limits of your error bars must be computed before building the chart, and available in a column of the input data.</a:t>
            </a:r>
          </a:p>
        </p:txBody>
      </p:sp>
    </p:spTree>
    <p:extLst>
      <p:ext uri="{BB962C8B-B14F-4D97-AF65-F5344CB8AC3E}">
        <p14:creationId xmlns:p14="http://schemas.microsoft.com/office/powerpoint/2010/main" val="3544240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Bar Plot with Error Bars: Example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996643"/>
            <a:ext cx="10949333" cy="2318058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11F5B"/>
                </a:solidFill>
              </a:rPr>
              <a:t>First, we need to aggregate our data so that it is ready to plot 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#Create two subsets of data – for females and males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mydata_Male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 &lt;- subset(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Gender == "Male")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mydata_Female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 &lt;- subset(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Gender == "Female")</a:t>
            </a:r>
          </a:p>
          <a:p>
            <a:pPr marL="530352" lvl="1" indent="0">
              <a:buNone/>
            </a:pPr>
            <a:endParaRPr lang="en-US" sz="1800" i="0" dirty="0">
              <a:solidFill>
                <a:srgbClr val="9901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7013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Bar Plot with Error Bars: Example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996643"/>
            <a:ext cx="10949333" cy="3651558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11F5B"/>
                </a:solidFill>
              </a:rPr>
              <a:t>First, we need to aggregate our data so that it is ready to plot 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#Create two subsets of data – for females and males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mydata_Male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 &lt;- subset(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Gender == "Male")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mydata_Female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 &lt;- subset(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Gender == "Female")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#Create a vector of means of BMI for males and females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Means &lt;- c(mean(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mydata_Male$BMI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), mean(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mydata_Female$BMI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121050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Bar Plot with Error Bars: Example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996642"/>
            <a:ext cx="10949333" cy="5861357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11F5B"/>
                </a:solidFill>
              </a:rPr>
              <a:t>First, we need to aggregate our data so that it is ready to plot 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#Create two subsets of data – for females and males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mydata_Male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 &lt;- subset(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Gender == "Male")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mydata_Female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 &lt;- subset(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Gender == "Female")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#Create a vector of means of BMI for males and females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Means &lt;- c(mean(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mydata_Male$BMI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), mean(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mydata_Female$BMI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#Create a vector of standard deviations of BMI for males and females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SD &lt;- c(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sd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mydata_Male$BMI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),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sd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mydata_Female$BMI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))</a:t>
            </a:r>
          </a:p>
          <a:p>
            <a:pPr marL="530352" lvl="1" indent="0">
              <a:buNone/>
            </a:pPr>
            <a:endParaRPr lang="en-US" sz="1800" i="0" dirty="0">
              <a:solidFill>
                <a:srgbClr val="9901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670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Bar Plot with Error Bars: Example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996643"/>
            <a:ext cx="10949333" cy="3956358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11F5B"/>
                </a:solidFill>
              </a:rPr>
              <a:t>First, we need to aggregate our data so that it is ready to plot 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#Create two subsets of data – for females and males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mydata_Male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 &lt;- subset(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Gender == "Male")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mydata_Female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 &lt;- subset(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Gender == "Female")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#Create a vector of means of BMI for males and females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Means&lt;-c(mean(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mydata_Male$BMI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),mean(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mydata_Female$BMI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#Create a vector of standard deviations of BMI for males and females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SD&lt;-c(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sd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mydata_Male$BMI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),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sd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mydata_Female$BMI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))</a:t>
            </a:r>
          </a:p>
          <a:p>
            <a:pPr marL="530352" lvl="1" indent="0">
              <a:buNone/>
            </a:pPr>
            <a:endParaRPr lang="en-US" sz="1800" i="0" dirty="0">
              <a:solidFill>
                <a:srgbClr val="9901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2998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Bar Plot with Error Bars: Example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996643"/>
            <a:ext cx="10949333" cy="4502458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11F5B"/>
                </a:solidFill>
              </a:rPr>
              <a:t>First, we need to aggregate our data so that it is ready to plot 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#Create two subsets of data – for females and males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mydata_Male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 &lt;- subset(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Gender == "Male")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mydata_Female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 &lt;- subset(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Gender == "Female")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#Create a vector of means of BMI for males and females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Means &lt;- c(mean(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mydata_Male$BMI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), mean(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mydata_Female$BMI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#Create a vector of standard deviations of BMI for males and females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SD &lt;- c(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sd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mydata_Male$BMI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),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sd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mydata_Female$BMI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#Create a vector of Genders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Gender &lt;- c("Male", "Female")</a:t>
            </a:r>
          </a:p>
          <a:p>
            <a:pPr marL="530352" lvl="1" indent="0">
              <a:buNone/>
            </a:pPr>
            <a:endParaRPr lang="en-US" sz="1800" i="0" dirty="0">
              <a:solidFill>
                <a:srgbClr val="9901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078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841" y="294990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Correlations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44ABD4-C232-974D-9DC0-F65C5A328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8841" y="1259457"/>
                <a:ext cx="11100654" cy="4706194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80000"/>
                  </a:lnSpc>
                  <a:spcAft>
                    <a:spcPts val="0"/>
                  </a:spcAft>
                </a:pPr>
                <a:r>
                  <a:rPr lang="en-US" sz="3200" dirty="0"/>
                  <a:t>Correlation is a measure for expressing the extent to which two variables are linearly related </a:t>
                </a:r>
              </a:p>
              <a:p>
                <a:pPr>
                  <a:lnSpc>
                    <a:spcPct val="80000"/>
                  </a:lnSpc>
                  <a:spcAft>
                    <a:spcPts val="0"/>
                  </a:spcAft>
                </a:pPr>
                <a:r>
                  <a:rPr lang="en-US" sz="3200" dirty="0"/>
                  <a:t>The sample correlation coefficient, 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3200" b="0" i="0" dirty="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(Pearson’s Correlation Coefficient) quantifies the strength of the relationship</a:t>
                </a:r>
              </a:p>
              <a:p>
                <a:pPr lvl="1">
                  <a:lnSpc>
                    <a:spcPct val="80000"/>
                  </a:lnSpc>
                  <a:spcAft>
                    <a:spcPts val="0"/>
                  </a:spcAft>
                </a:pPr>
                <a:r>
                  <a:rPr lang="en-US" sz="3200" b="1" dirty="0">
                    <a:solidFill>
                      <a:srgbClr val="990100"/>
                    </a:solidFill>
                  </a:rPr>
                  <a:t>r</a:t>
                </a:r>
                <a:r>
                  <a:rPr lang="en-US" sz="3200" dirty="0"/>
                  <a:t> </a:t>
                </a:r>
                <a:r>
                  <a:rPr lang="en-US" sz="3200" i="0" dirty="0"/>
                  <a:t>ranges from -1 to 1</a:t>
                </a:r>
              </a:p>
              <a:p>
                <a:pPr lvl="1">
                  <a:lnSpc>
                    <a:spcPct val="80000"/>
                  </a:lnSpc>
                  <a:spcAft>
                    <a:spcPts val="0"/>
                  </a:spcAft>
                </a:pPr>
                <a:r>
                  <a:rPr lang="en-US" sz="3200" b="1" dirty="0">
                    <a:solidFill>
                      <a:srgbClr val="990100"/>
                    </a:solidFill>
                  </a:rPr>
                  <a:t>r</a:t>
                </a:r>
                <a:r>
                  <a:rPr lang="en-US" sz="3200" dirty="0"/>
                  <a:t> </a:t>
                </a:r>
                <a:r>
                  <a:rPr lang="en-US" sz="3200" i="0" dirty="0"/>
                  <a:t>values close to 0 indicate a weak linear relationship; values of -1 or 1 indicate strong relationship</a:t>
                </a:r>
              </a:p>
              <a:p>
                <a:pPr>
                  <a:lnSpc>
                    <a:spcPct val="80000"/>
                  </a:lnSpc>
                  <a:spcAft>
                    <a:spcPts val="0"/>
                  </a:spcAft>
                </a:pPr>
                <a:r>
                  <a:rPr lang="en-US" sz="3200" dirty="0"/>
                  <a:t>Correlation can’t look at the presence or effect of other variables outside of the two being explored and doesn’t tell us about cause and effect (correlation does not imply causation)</a:t>
                </a:r>
              </a:p>
              <a:p>
                <a:pPr>
                  <a:lnSpc>
                    <a:spcPct val="80000"/>
                  </a:lnSpc>
                  <a:spcAft>
                    <a:spcPts val="0"/>
                  </a:spcAft>
                </a:pPr>
                <a:endParaRPr lang="en-US" sz="2200" dirty="0">
                  <a:solidFill>
                    <a:srgbClr val="9901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44ABD4-C232-974D-9DC0-F65C5A328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8841" y="1259457"/>
                <a:ext cx="11100654" cy="4706194"/>
              </a:xfrm>
              <a:blipFill>
                <a:blip r:embed="rId4"/>
                <a:stretch>
                  <a:fillRect l="-1257" t="-4043" b="-5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195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Bar Plot with Error Bars: Example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996642"/>
            <a:ext cx="10949333" cy="5861357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11F5B"/>
                </a:solidFill>
              </a:rPr>
              <a:t>First, we need to aggregate our data so that it is ready to plot 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#Create two subsets of data – for females and males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mydata_Male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 &lt;- subset(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Gender == "Male")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mydata_Female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 &lt;- subset(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Gender == "Female")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#Create a vector of means of BMI for males and females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Means &lt;- c(mean(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mydata_Male$BMI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), mean(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mydata_Female$BMI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#Create a vector of standard deviations of BMI for males and females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SD &lt;- c(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sd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mydata_Male$BMI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),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sd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mydata_Female$BMI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#Create a vector of Genders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Gender &lt;- c("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Male","Female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")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#Combine these three vectors into a data frame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mydata_aggregate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 &lt;-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data.frame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(Means, SD, Gender)</a:t>
            </a:r>
          </a:p>
        </p:txBody>
      </p:sp>
    </p:spTree>
    <p:extLst>
      <p:ext uri="{BB962C8B-B14F-4D97-AF65-F5344CB8AC3E}">
        <p14:creationId xmlns:p14="http://schemas.microsoft.com/office/powerpoint/2010/main" val="27140086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Bar Plot with Error Bars: Example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996642"/>
            <a:ext cx="10949333" cy="5861357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11F5B"/>
                </a:solidFill>
              </a:rPr>
              <a:t>First, we need to aggregate our data so that it is ready to plot 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#Create two subsets of data – for females and males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mydata_Male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 &lt;- subset(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Gender == "Male")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mydata_Female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&lt;-subset(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Gender == "Female")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#Create a vector of means of BMI for males and females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Means &lt;- c(mean(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mydata_Male$BMI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), mean(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mydata_Female$BMI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#Create a vector of standard deviations of BMI for males and females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SD &lt;- c(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sd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mydata_Male$BMI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),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sd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mydata_Female$BMI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#Create a vector of Genders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Gender &lt;- c("Male", "Female")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#Combine these three vectors into a data frame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mydata_aggregate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 &lt;-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data.frame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(Means, SD, Gender)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mydata_aggregate</a:t>
            </a:r>
            <a:endParaRPr lang="en-US" sz="1800" i="0" dirty="0">
              <a:solidFill>
                <a:srgbClr val="990100"/>
              </a:solidFill>
              <a:latin typeface="Lucida Console" panose="020B0609040504020204" pitchFamily="49" charset="0"/>
            </a:endParaRP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    Means       SD Gender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1 25.8492 3.944868   Male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2 25.8492 3.944868 Female</a:t>
            </a:r>
          </a:p>
        </p:txBody>
      </p:sp>
    </p:spTree>
    <p:extLst>
      <p:ext uri="{BB962C8B-B14F-4D97-AF65-F5344CB8AC3E}">
        <p14:creationId xmlns:p14="http://schemas.microsoft.com/office/powerpoint/2010/main" val="21576012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Bar Plot with Error Bars: Example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996642"/>
            <a:ext cx="10949333" cy="5861357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11F5B"/>
                </a:solidFill>
              </a:rPr>
              <a:t>First, we need to aggregate our data so that it is ready to plot 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#Create two subsets of data – for females and males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mydata_Male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 &lt;- subset(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Gender == "Male")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mydata_Female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 &lt;- subset(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Gender == "Female")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#Create a vector of means of BMI for males and females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Means &lt;- c(mean(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mydata_Male$BMI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), mean(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mydata_Female$BMI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#Create a vector of standard deviations of BMI for males and females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SD &lt;- c(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sd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mydata_Male$BMI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),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sd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mydata_Female$BMI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#Create a vector of Genders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Gender &lt;- c("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Male","Female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")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011F5B"/>
                </a:solidFill>
                <a:latin typeface="Lucida Console" panose="020B0609040504020204" pitchFamily="49" charset="0"/>
              </a:rPr>
              <a:t>#Combine these three vectors into a data frame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mydata_aggregate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 &lt;-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data.frame</a:t>
            </a: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(Means, SD, Gender)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&gt; </a:t>
            </a:r>
            <a:r>
              <a:rPr lang="en-US" sz="18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mydata_aggregate</a:t>
            </a:r>
            <a:endParaRPr lang="en-US" sz="1800" i="0" dirty="0">
              <a:solidFill>
                <a:srgbClr val="990100"/>
              </a:solidFill>
              <a:latin typeface="Lucida Console" panose="020B0609040504020204" pitchFamily="49" charset="0"/>
            </a:endParaRP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    Means       SD Gender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1 25.8492 3.944868   Male</a:t>
            </a:r>
          </a:p>
          <a:p>
            <a:pPr marL="530352" lvl="1" indent="0">
              <a:buNone/>
            </a:pPr>
            <a:r>
              <a:rPr lang="en-US" sz="18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2 25.8492 3.944868 Female</a:t>
            </a:r>
          </a:p>
        </p:txBody>
      </p:sp>
    </p:spTree>
    <p:extLst>
      <p:ext uri="{BB962C8B-B14F-4D97-AF65-F5344CB8AC3E}">
        <p14:creationId xmlns:p14="http://schemas.microsoft.com/office/powerpoint/2010/main" val="26371119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Bar Plot with Error Bars: Example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10" y="929961"/>
            <a:ext cx="11570667" cy="5861357"/>
          </a:xfrm>
          <a:ln>
            <a:noFill/>
          </a:ln>
        </p:spPr>
        <p:txBody>
          <a:bodyPr>
            <a:noAutofit/>
          </a:bodyPr>
          <a:lstStyle/>
          <a:p>
            <a:pPr marL="530352" lvl="1" indent="0">
              <a:buNone/>
            </a:pPr>
            <a:r>
              <a:rPr lang="en-US" sz="2800" i="0" dirty="0">
                <a:solidFill>
                  <a:srgbClr val="011F5B"/>
                </a:solidFill>
              </a:rPr>
              <a:t>Now we can plot our aggregated data with error bars using </a:t>
            </a:r>
            <a:r>
              <a:rPr lang="en-US" sz="2800" i="0" dirty="0" err="1">
                <a:solidFill>
                  <a:srgbClr val="011F5B"/>
                </a:solidFill>
              </a:rPr>
              <a:t>geom_errorbar</a:t>
            </a:r>
            <a:r>
              <a:rPr lang="en-US" sz="2800" i="0" dirty="0">
                <a:solidFill>
                  <a:srgbClr val="011F5B"/>
                </a:solidFill>
              </a:rPr>
              <a:t>()</a:t>
            </a:r>
          </a:p>
          <a:p>
            <a:pPr marL="530352" lvl="1" indent="0">
              <a:buNone/>
            </a:pPr>
            <a:endParaRPr lang="en-US" sz="1800" i="0" dirty="0">
              <a:solidFill>
                <a:srgbClr val="011F5B"/>
              </a:solidFill>
              <a:latin typeface="Lucida Console" panose="020B0609040504020204" pitchFamily="49" charset="0"/>
            </a:endParaRPr>
          </a:p>
          <a:p>
            <a:pPr marL="530352" lvl="1" indent="0">
              <a:buNone/>
            </a:pPr>
            <a:r>
              <a:rPr lang="en-US" sz="19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sz="19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</a:t>
            </a:r>
            <a:r>
              <a:rPr lang="en-US" sz="19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mydata_aggregate</a:t>
            </a:r>
            <a:r>
              <a:rPr lang="en-US" sz="19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</a:t>
            </a:r>
            <a:r>
              <a:rPr lang="en-US" sz="19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aes</a:t>
            </a:r>
            <a:r>
              <a:rPr lang="en-US" sz="19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(x=Gender, y=Means, fill=Gender)) + </a:t>
            </a:r>
          </a:p>
          <a:p>
            <a:pPr marL="530352" lvl="1" indent="0">
              <a:buNone/>
            </a:pPr>
            <a:r>
              <a:rPr lang="en-US" sz="19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geom_bar</a:t>
            </a:r>
            <a:r>
              <a:rPr lang="en-US" sz="19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(stat = "identity") +</a:t>
            </a:r>
          </a:p>
          <a:p>
            <a:pPr marL="530352" lvl="1" indent="0">
              <a:buNone/>
            </a:pPr>
            <a:r>
              <a:rPr lang="en-US" sz="19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geom_errorbar</a:t>
            </a:r>
            <a:r>
              <a:rPr lang="en-US" sz="19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</a:t>
            </a:r>
            <a:r>
              <a:rPr lang="en-US" sz="19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aes</a:t>
            </a:r>
            <a:r>
              <a:rPr lang="en-US" sz="19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</a:t>
            </a:r>
            <a:r>
              <a:rPr lang="en-US" sz="19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ymin</a:t>
            </a:r>
            <a:r>
              <a:rPr lang="en-US" sz="19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=Means-SD, </a:t>
            </a:r>
            <a:r>
              <a:rPr lang="en-US" sz="19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ymax</a:t>
            </a:r>
            <a:r>
              <a:rPr lang="en-US" sz="19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=</a:t>
            </a:r>
            <a:r>
              <a:rPr lang="en-US" sz="19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Means+SD</a:t>
            </a:r>
            <a:r>
              <a:rPr lang="en-US" sz="19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), </a:t>
            </a:r>
            <a:r>
              <a:rPr lang="en-US" sz="19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colo</a:t>
            </a:r>
            <a:r>
              <a:rPr lang="en-US" sz="1900" b="1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u</a:t>
            </a:r>
            <a:r>
              <a:rPr lang="en-US" sz="19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r</a:t>
            </a:r>
            <a:r>
              <a:rPr lang="en-US" sz="19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="black", width=.1) </a:t>
            </a:r>
          </a:p>
          <a:p>
            <a:pPr marL="530352" lvl="1" indent="0">
              <a:buNone/>
            </a:pPr>
            <a:endParaRPr lang="en-US" sz="1800" i="0" dirty="0">
              <a:solidFill>
                <a:srgbClr val="011F5B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78A82-014D-CE49-9720-462AE1EAE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106" y="3429000"/>
            <a:ext cx="5371621" cy="324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01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Bar Plot with Error Bars: Example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10" y="929961"/>
            <a:ext cx="11570667" cy="5861357"/>
          </a:xfrm>
          <a:ln>
            <a:noFill/>
          </a:ln>
        </p:spPr>
        <p:txBody>
          <a:bodyPr>
            <a:noAutofit/>
          </a:bodyPr>
          <a:lstStyle/>
          <a:p>
            <a:pPr marL="530352" lvl="1" indent="0">
              <a:buNone/>
            </a:pPr>
            <a:r>
              <a:rPr lang="en-US" sz="2800" i="0" dirty="0">
                <a:solidFill>
                  <a:srgbClr val="011F5B"/>
                </a:solidFill>
              </a:rPr>
              <a:t>Now we can plot our aggregated data with error bars using </a:t>
            </a:r>
            <a:r>
              <a:rPr lang="en-US" sz="2800" i="0" dirty="0" err="1">
                <a:solidFill>
                  <a:srgbClr val="011F5B"/>
                </a:solidFill>
              </a:rPr>
              <a:t>geom_errorbar</a:t>
            </a:r>
            <a:r>
              <a:rPr lang="en-US" sz="2800" i="0" dirty="0">
                <a:solidFill>
                  <a:srgbClr val="011F5B"/>
                </a:solidFill>
              </a:rPr>
              <a:t>()</a:t>
            </a:r>
          </a:p>
          <a:p>
            <a:pPr marL="530352" lvl="1" indent="0">
              <a:buNone/>
            </a:pPr>
            <a:endParaRPr lang="en-US" sz="1800" i="0" dirty="0">
              <a:solidFill>
                <a:srgbClr val="011F5B"/>
              </a:solidFill>
              <a:latin typeface="Lucida Console" panose="020B0609040504020204" pitchFamily="49" charset="0"/>
            </a:endParaRPr>
          </a:p>
          <a:p>
            <a:pPr marL="530352" lvl="1" indent="0">
              <a:buNone/>
            </a:pPr>
            <a:r>
              <a:rPr lang="en-US" sz="19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sz="19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</a:t>
            </a:r>
            <a:r>
              <a:rPr lang="en-US" sz="19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mydata_aggregate</a:t>
            </a:r>
            <a:r>
              <a:rPr lang="en-US" sz="19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</a:t>
            </a:r>
            <a:r>
              <a:rPr lang="en-US" sz="19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aes</a:t>
            </a:r>
            <a:r>
              <a:rPr lang="en-US" sz="19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(x=Gender, y=Means, fill=Gender)) + </a:t>
            </a:r>
          </a:p>
          <a:p>
            <a:pPr marL="530352" lvl="1" indent="0">
              <a:buNone/>
            </a:pPr>
            <a:r>
              <a:rPr lang="en-US" sz="19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geom_bar</a:t>
            </a:r>
            <a:r>
              <a:rPr lang="en-US" sz="19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(stat = "identity") +</a:t>
            </a:r>
          </a:p>
          <a:p>
            <a:pPr marL="530352" lvl="1" indent="0">
              <a:buNone/>
            </a:pPr>
            <a:r>
              <a:rPr lang="en-US" sz="19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geom_errorbar</a:t>
            </a:r>
            <a:r>
              <a:rPr lang="en-US" sz="19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</a:t>
            </a:r>
            <a:r>
              <a:rPr lang="en-US" sz="19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aes</a:t>
            </a:r>
            <a:r>
              <a:rPr lang="en-US" sz="19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</a:t>
            </a:r>
            <a:r>
              <a:rPr lang="en-US" sz="19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ymin</a:t>
            </a:r>
            <a:r>
              <a:rPr lang="en-US" sz="19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=Means-SD, </a:t>
            </a:r>
            <a:r>
              <a:rPr lang="en-US" sz="19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ymax</a:t>
            </a:r>
            <a:r>
              <a:rPr lang="en-US" sz="19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=</a:t>
            </a:r>
            <a:r>
              <a:rPr lang="en-US" sz="19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Means+SD</a:t>
            </a:r>
            <a:r>
              <a:rPr lang="en-US" sz="19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), </a:t>
            </a:r>
            <a:r>
              <a:rPr lang="en-US" sz="19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colo</a:t>
            </a:r>
            <a:r>
              <a:rPr lang="en-US" sz="1900" b="1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u</a:t>
            </a:r>
            <a:r>
              <a:rPr lang="en-US" sz="19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r</a:t>
            </a:r>
            <a:r>
              <a:rPr lang="en-US" sz="19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="black", width=.1) </a:t>
            </a:r>
          </a:p>
          <a:p>
            <a:pPr marL="530352" lvl="1" indent="0">
              <a:buNone/>
            </a:pPr>
            <a:endParaRPr lang="en-US" sz="1800" i="0" dirty="0">
              <a:solidFill>
                <a:srgbClr val="011F5B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78A82-014D-CE49-9720-462AE1EAE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106" y="3429000"/>
            <a:ext cx="5371621" cy="32446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931A79-68E1-8247-8ECE-892B405EB359}"/>
              </a:ext>
            </a:extLst>
          </p:cNvPr>
          <p:cNvSpPr/>
          <p:nvPr/>
        </p:nvSpPr>
        <p:spPr>
          <a:xfrm>
            <a:off x="8368220" y="3860639"/>
            <a:ext cx="34651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FF0000"/>
                </a:solidFill>
                <a:latin typeface="-apple-system"/>
              </a:rPr>
              <a:t>If you explicitly say stat = "identity" in </a:t>
            </a:r>
            <a:r>
              <a:rPr lang="en-US" dirty="0" err="1">
                <a:solidFill>
                  <a:srgbClr val="FF0000"/>
                </a:solidFill>
                <a:latin typeface="-apple-system"/>
              </a:rPr>
              <a:t>geom_bar</a:t>
            </a:r>
            <a:r>
              <a:rPr lang="en-US" dirty="0">
                <a:solidFill>
                  <a:srgbClr val="FF0000"/>
                </a:solidFill>
                <a:latin typeface="-apple-system"/>
              </a:rPr>
              <a:t>(), you're telling ggplot2 to skip the aggregation and that you'll provide the </a:t>
            </a:r>
            <a:r>
              <a:rPr lang="en-US" i="1" dirty="0">
                <a:solidFill>
                  <a:srgbClr val="FF0000"/>
                </a:solidFill>
                <a:latin typeface="inherit"/>
              </a:rPr>
              <a:t>y</a:t>
            </a:r>
            <a:r>
              <a:rPr lang="en-US" dirty="0">
                <a:solidFill>
                  <a:srgbClr val="FF0000"/>
                </a:solidFill>
                <a:latin typeface="-apple-system"/>
              </a:rPr>
              <a:t> values. </a:t>
            </a:r>
          </a:p>
          <a:p>
            <a:pPr fontAlgn="base"/>
            <a:endParaRPr lang="en-US" dirty="0">
              <a:solidFill>
                <a:srgbClr val="FF0000"/>
              </a:solidFill>
              <a:latin typeface="-apple-system"/>
            </a:endParaRPr>
          </a:p>
          <a:p>
            <a:pPr fontAlgn="base"/>
            <a:r>
              <a:rPr lang="en-US" dirty="0">
                <a:solidFill>
                  <a:srgbClr val="FF0000"/>
                </a:solidFill>
                <a:latin typeface="-apple-system"/>
              </a:rPr>
              <a:t>You’ll need the “u” in </a:t>
            </a:r>
            <a:r>
              <a:rPr lang="en-US" dirty="0" err="1">
                <a:solidFill>
                  <a:srgbClr val="FF0000"/>
                </a:solidFill>
                <a:latin typeface="-apple-system"/>
              </a:rPr>
              <a:t>colour</a:t>
            </a:r>
            <a:r>
              <a:rPr lang="en-US" dirty="0">
                <a:solidFill>
                  <a:srgbClr val="FF0000"/>
                </a:solidFill>
                <a:latin typeface="-apple-system"/>
              </a:rPr>
              <a:t>!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236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10358"/>
            <a:ext cx="10949333" cy="1302675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800" b="1" dirty="0">
                <a:solidFill>
                  <a:srgbClr val="990100"/>
                </a:solidFill>
              </a:rPr>
              <a:t>Try it yourself: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1044774"/>
            <a:ext cx="10277408" cy="160020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Exercise </a:t>
            </a:r>
            <a:r>
              <a:rPr lang="en-US" sz="4000" b="1" dirty="0"/>
              <a:t>3.1.5: Bar Plot with Error Bars</a:t>
            </a:r>
          </a:p>
          <a:p>
            <a:pPr marL="0" indent="0">
              <a:spcAft>
                <a:spcPts val="0"/>
              </a:spcAft>
              <a:buNone/>
            </a:pPr>
            <a:endParaRPr lang="en-US" sz="4400" b="1" dirty="0"/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4800" dirty="0"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FA0A2C9-B653-524F-9819-3ECEE4CC6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078" y="1810148"/>
            <a:ext cx="11161486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Following the steps I just outlined, try to reproduce my code and create two subsets of data – for females and males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mydata_Male</a:t>
            </a:r>
            <a:r>
              <a:rPr lang="en-US" dirty="0"/>
              <a:t>&lt;-subset(</a:t>
            </a:r>
            <a:r>
              <a:rPr lang="en-US" dirty="0" err="1"/>
              <a:t>mydata,Gender</a:t>
            </a:r>
            <a:r>
              <a:rPr lang="en-US" dirty="0"/>
              <a:t>==“Male”)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mydata_Female</a:t>
            </a:r>
            <a:r>
              <a:rPr lang="en-US" dirty="0"/>
              <a:t>&lt;-subset(</a:t>
            </a:r>
            <a:r>
              <a:rPr lang="en-US" dirty="0" err="1"/>
              <a:t>mydata,Gender</a:t>
            </a:r>
            <a:r>
              <a:rPr lang="en-US" dirty="0"/>
              <a:t>=“Female”)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Create a vector of means of BMI for males and females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Means&lt;-c(mean(</a:t>
            </a:r>
            <a:r>
              <a:rPr lang="en-US" dirty="0" err="1"/>
              <a:t>mydata_Male$BMI</a:t>
            </a:r>
            <a:r>
              <a:rPr lang="en-US" dirty="0"/>
              <a:t>),mean(</a:t>
            </a:r>
            <a:r>
              <a:rPr lang="en-US" dirty="0" err="1"/>
              <a:t>mydata_Female$BMI</a:t>
            </a:r>
            <a:r>
              <a:rPr lang="en-US" dirty="0"/>
              <a:t>))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Create a vector of standard deviations of BMI for males and females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SD&lt;-c(</a:t>
            </a:r>
            <a:r>
              <a:rPr lang="en-US" dirty="0" err="1"/>
              <a:t>sd</a:t>
            </a:r>
            <a:r>
              <a:rPr lang="en-US" dirty="0"/>
              <a:t>(</a:t>
            </a:r>
            <a:r>
              <a:rPr lang="en-US" dirty="0" err="1"/>
              <a:t>mydata_Male$BMI</a:t>
            </a:r>
            <a:r>
              <a:rPr lang="en-US" dirty="0"/>
              <a:t>),</a:t>
            </a:r>
            <a:r>
              <a:rPr lang="en-US" dirty="0" err="1"/>
              <a:t>sd</a:t>
            </a:r>
            <a:r>
              <a:rPr lang="en-US" dirty="0"/>
              <a:t>(</a:t>
            </a:r>
            <a:r>
              <a:rPr lang="en-US" dirty="0" err="1"/>
              <a:t>mydata_Female$BMI</a:t>
            </a:r>
            <a:r>
              <a:rPr lang="en-US" dirty="0"/>
              <a:t>))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Create a vector of Genders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Gender&lt;-c("</a:t>
            </a:r>
            <a:r>
              <a:rPr lang="en-US" dirty="0" err="1"/>
              <a:t>Male","Female</a:t>
            </a:r>
            <a:r>
              <a:rPr lang="en-US" dirty="0"/>
              <a:t>")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Combine these three vectors into a data frame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mydata_aggregate</a:t>
            </a:r>
            <a:r>
              <a:rPr lang="en-US" dirty="0"/>
              <a:t>&lt;-</a:t>
            </a:r>
            <a:r>
              <a:rPr lang="en-US" dirty="0" err="1"/>
              <a:t>data.frame</a:t>
            </a:r>
            <a:r>
              <a:rPr lang="en-US" dirty="0"/>
              <a:t>(</a:t>
            </a:r>
            <a:r>
              <a:rPr lang="en-US" dirty="0" err="1"/>
              <a:t>Means,SD,Gender</a:t>
            </a:r>
            <a:r>
              <a:rPr lang="en-US" dirty="0"/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Now we can plot our aggregated data using a bar plot with error bars using </a:t>
            </a:r>
            <a:r>
              <a:rPr lang="en-US" dirty="0" err="1"/>
              <a:t>geom_bar</a:t>
            </a:r>
            <a:r>
              <a:rPr lang="en-US" dirty="0"/>
              <a:t> and </a:t>
            </a:r>
            <a:r>
              <a:rPr lang="en-US" dirty="0" err="1"/>
              <a:t>geom_errorbar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mydata_aggregate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(x=Gender, y=Means, fill=Gender)) + </a:t>
            </a:r>
          </a:p>
          <a:p>
            <a:r>
              <a:rPr lang="en-US" dirty="0"/>
              <a:t>		</a:t>
            </a:r>
            <a:r>
              <a:rPr lang="en-US" dirty="0" err="1"/>
              <a:t>geom_bar</a:t>
            </a:r>
            <a:r>
              <a:rPr lang="en-US" dirty="0"/>
              <a:t>(stat = "identity") +</a:t>
            </a:r>
          </a:p>
          <a:p>
            <a:r>
              <a:rPr lang="en-US" dirty="0"/>
              <a:t>		</a:t>
            </a:r>
            <a:r>
              <a:rPr lang="en-US" dirty="0" err="1"/>
              <a:t>geom_errorbar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ymin</a:t>
            </a:r>
            <a:r>
              <a:rPr lang="en-US" dirty="0"/>
              <a:t>=Means-SD, </a:t>
            </a:r>
            <a:r>
              <a:rPr lang="en-US" dirty="0" err="1"/>
              <a:t>ymax</a:t>
            </a:r>
            <a:r>
              <a:rPr lang="en-US" dirty="0"/>
              <a:t>=</a:t>
            </a:r>
            <a:r>
              <a:rPr lang="en-US" dirty="0" err="1"/>
              <a:t>Means+SD</a:t>
            </a:r>
            <a:r>
              <a:rPr lang="en-US" dirty="0"/>
              <a:t>), color="black", width=.1)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11F5B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4301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Histogram with ggplot2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940" y="996643"/>
            <a:ext cx="10597607" cy="5105618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Simple histogram on BMI (using the </a:t>
            </a:r>
            <a:r>
              <a:rPr lang="en-US" sz="2400" dirty="0" err="1"/>
              <a:t>mydata</a:t>
            </a:r>
            <a:r>
              <a:rPr lang="en-US" sz="2400" dirty="0"/>
              <a:t> frame):</a:t>
            </a:r>
          </a:p>
          <a:p>
            <a:pPr marL="530352" lvl="1" indent="0">
              <a:buNone/>
            </a:pPr>
            <a:endParaRPr lang="en-US" sz="2400" i="0" dirty="0">
              <a:solidFill>
                <a:srgbClr val="990100"/>
              </a:solidFill>
              <a:latin typeface="Lucida Console" panose="020B0609040504020204" pitchFamily="49" charset="0"/>
            </a:endParaRPr>
          </a:p>
          <a:p>
            <a:pPr marL="530352" lvl="1" indent="0">
              <a:buNone/>
            </a:pPr>
            <a:r>
              <a:rPr lang="en-US" sz="24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(data=</a:t>
            </a:r>
            <a:r>
              <a:rPr lang="en-US" sz="24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mapping=</a:t>
            </a:r>
            <a:r>
              <a:rPr lang="en-US" sz="24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aes</a:t>
            </a: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(x=BMI)) + </a:t>
            </a:r>
          </a:p>
          <a:p>
            <a:pPr marL="530352" lvl="1" indent="0">
              <a:buNone/>
            </a:pP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  </a:t>
            </a:r>
            <a:r>
              <a:rPr lang="en-US" sz="24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geom_histogram</a:t>
            </a: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  <a:latin typeface="Lucida Console" panose="020B0609040504020204" pitchFamily="49" charset="0"/>
              </a:rPr>
              <a:t>`</a:t>
            </a:r>
            <a:r>
              <a:rPr lang="en-US" sz="16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stat_bin</a:t>
            </a:r>
            <a:r>
              <a:rPr lang="en-US" sz="1600" dirty="0">
                <a:solidFill>
                  <a:srgbClr val="FF0000"/>
                </a:solidFill>
                <a:latin typeface="Lucida Console" panose="020B0609040504020204" pitchFamily="49" charset="0"/>
              </a:rPr>
              <a:t>()` using `bins = 30`. Pick better value with `</a:t>
            </a:r>
            <a:r>
              <a:rPr lang="en-US" sz="16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binwidth</a:t>
            </a:r>
            <a:r>
              <a:rPr lang="en-US" sz="1600" dirty="0">
                <a:solidFill>
                  <a:srgbClr val="FF0000"/>
                </a:solidFill>
                <a:latin typeface="Lucida Console" panose="020B0609040504020204" pitchFamily="49" charset="0"/>
              </a:rPr>
              <a:t>`.</a:t>
            </a:r>
            <a:br>
              <a:rPr lang="en-US" sz="1600" dirty="0">
                <a:solidFill>
                  <a:srgbClr val="FF0000"/>
                </a:solidFill>
              </a:rPr>
            </a:b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br>
              <a:rPr lang="en-US" sz="2400" dirty="0"/>
            </a:br>
            <a:r>
              <a:rPr lang="en-US" sz="2400" dirty="0"/>
              <a:t>	</a:t>
            </a:r>
            <a:endParaRPr lang="en-US" sz="2200" i="0" dirty="0">
              <a:solidFill>
                <a:srgbClr val="9901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840E42BE-56B9-6648-9C84-B00543DAE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799" y="3173351"/>
            <a:ext cx="5748547" cy="361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225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Histogram with ggplot2 – smaller </a:t>
            </a:r>
            <a:r>
              <a:rPr lang="en-US" sz="4000" b="1" dirty="0" err="1">
                <a:solidFill>
                  <a:srgbClr val="990100"/>
                </a:solidFill>
              </a:rPr>
              <a:t>binwidth</a:t>
            </a:r>
            <a:r>
              <a:rPr lang="en-US" sz="4000" b="1" dirty="0">
                <a:solidFill>
                  <a:srgbClr val="990100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940" y="996643"/>
            <a:ext cx="10597607" cy="5105618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Simple histogram on BMI (using the </a:t>
            </a:r>
            <a:r>
              <a:rPr lang="en-US" sz="2400" dirty="0" err="1"/>
              <a:t>mydata</a:t>
            </a:r>
            <a:r>
              <a:rPr lang="en-US" sz="2400" dirty="0"/>
              <a:t> frame):</a:t>
            </a:r>
          </a:p>
          <a:p>
            <a:pPr marL="530352" lvl="1" indent="0">
              <a:buNone/>
            </a:pPr>
            <a:endParaRPr lang="en-US" sz="2400" i="0" dirty="0">
              <a:solidFill>
                <a:srgbClr val="990100"/>
              </a:solidFill>
              <a:latin typeface="Lucida Console" panose="020B0609040504020204" pitchFamily="49" charset="0"/>
            </a:endParaRPr>
          </a:p>
          <a:p>
            <a:pPr marL="530352" lvl="1" indent="0">
              <a:buNone/>
            </a:pPr>
            <a:r>
              <a:rPr lang="en-US" sz="24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(data=</a:t>
            </a:r>
            <a:r>
              <a:rPr lang="en-US" sz="24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mapping=</a:t>
            </a:r>
            <a:r>
              <a:rPr lang="en-US" sz="24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aes</a:t>
            </a: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(x=BMI)) + </a:t>
            </a:r>
          </a:p>
          <a:p>
            <a:pPr marL="530352" lvl="1" indent="0">
              <a:buNone/>
            </a:pP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  </a:t>
            </a:r>
            <a:r>
              <a:rPr lang="en-US" sz="24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geom_histogram</a:t>
            </a: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</a:t>
            </a:r>
            <a:r>
              <a:rPr lang="en-US" sz="24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binwidth</a:t>
            </a: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=0.2)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11F5B"/>
                </a:solidFill>
                <a:latin typeface="Franklin Gothic Book" panose="020B0503020102020204" pitchFamily="34" charset="0"/>
              </a:rPr>
              <a:t>The smaller the </a:t>
            </a:r>
            <a:r>
              <a:rPr lang="en-US" sz="1600" dirty="0" err="1">
                <a:solidFill>
                  <a:srgbClr val="011F5B"/>
                </a:solidFill>
                <a:latin typeface="Franklin Gothic Book" panose="020B0503020102020204" pitchFamily="34" charset="0"/>
              </a:rPr>
              <a:t>binwidth</a:t>
            </a:r>
            <a:r>
              <a:rPr lang="en-US" sz="1600" dirty="0">
                <a:solidFill>
                  <a:srgbClr val="011F5B"/>
                </a:solidFill>
                <a:latin typeface="Franklin Gothic Book" panose="020B0503020102020204" pitchFamily="34" charset="0"/>
              </a:rPr>
              <a:t>, the more bars you will have in your histogram.</a:t>
            </a:r>
          </a:p>
          <a:p>
            <a:pPr marL="0" indent="0">
              <a:lnSpc>
                <a:spcPct val="150000"/>
              </a:lnSpc>
              <a:buNone/>
            </a:pPr>
            <a:br>
              <a:rPr lang="en-US" sz="2400" dirty="0"/>
            </a:br>
            <a:r>
              <a:rPr lang="en-US" sz="2400" dirty="0"/>
              <a:t>	</a:t>
            </a:r>
            <a:endParaRPr lang="en-US" sz="2200" i="0" dirty="0">
              <a:solidFill>
                <a:srgbClr val="9901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5D4F858D-33E6-EE42-A68E-AE7C8160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572" y="3429000"/>
            <a:ext cx="5312674" cy="334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665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Histogram with ggplot2 – more bins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940" y="996643"/>
            <a:ext cx="10597607" cy="5105618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Simple histogram on BMI (using the </a:t>
            </a:r>
            <a:r>
              <a:rPr lang="en-US" sz="2400" dirty="0" err="1"/>
              <a:t>mydata</a:t>
            </a:r>
            <a:r>
              <a:rPr lang="en-US" sz="2400" dirty="0"/>
              <a:t> frame): can also change # of bins using bins parameter </a:t>
            </a:r>
          </a:p>
          <a:p>
            <a:pPr marL="530352" lvl="1" indent="0">
              <a:buNone/>
            </a:pPr>
            <a:endParaRPr lang="en-US" sz="2400" i="0" dirty="0">
              <a:solidFill>
                <a:srgbClr val="990100"/>
              </a:solidFill>
              <a:latin typeface="Lucida Console" panose="020B0609040504020204" pitchFamily="49" charset="0"/>
            </a:endParaRPr>
          </a:p>
          <a:p>
            <a:pPr marL="530352" lvl="1" indent="0">
              <a:buNone/>
            </a:pPr>
            <a:r>
              <a:rPr lang="en-US" sz="24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(data=</a:t>
            </a:r>
            <a:r>
              <a:rPr lang="en-US" sz="24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mapping=</a:t>
            </a:r>
            <a:r>
              <a:rPr lang="en-US" sz="24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aes</a:t>
            </a: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(x=BMI)) + </a:t>
            </a:r>
          </a:p>
          <a:p>
            <a:pPr marL="530352" lvl="1" indent="0">
              <a:buNone/>
            </a:pP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  </a:t>
            </a:r>
            <a:r>
              <a:rPr lang="en-US" sz="24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geom_histogram</a:t>
            </a: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(bins=50)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11F5B"/>
                </a:solidFill>
                <a:latin typeface="Franklin Gothic Book" panose="020B0503020102020204" pitchFamily="34" charset="0"/>
              </a:rPr>
              <a:t>The more bins, the more bars you will have in your histogram.</a:t>
            </a:r>
          </a:p>
          <a:p>
            <a:pPr marL="0" indent="0">
              <a:lnSpc>
                <a:spcPct val="150000"/>
              </a:lnSpc>
              <a:buNone/>
            </a:pPr>
            <a:br>
              <a:rPr lang="en-US" sz="2400" dirty="0"/>
            </a:br>
            <a:r>
              <a:rPr lang="en-US" sz="2400" dirty="0"/>
              <a:t>	</a:t>
            </a:r>
            <a:endParaRPr lang="en-US" sz="2200" i="0" dirty="0">
              <a:solidFill>
                <a:srgbClr val="9901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600162F-0DB1-DC4D-A571-541CEEA51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600" y="3715164"/>
            <a:ext cx="4673600" cy="286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395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Histogram with ggplot2 – fill by category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940" y="996643"/>
            <a:ext cx="10597607" cy="5105618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Simple histogram of BMI by Gender</a:t>
            </a:r>
            <a:endParaRPr lang="en-US" sz="2400" i="0" dirty="0">
              <a:solidFill>
                <a:srgbClr val="990100"/>
              </a:solidFill>
              <a:latin typeface="Lucida Console" panose="020B0609040504020204" pitchFamily="49" charset="0"/>
            </a:endParaRPr>
          </a:p>
          <a:p>
            <a:pPr marL="530352" lvl="1" indent="0">
              <a:buNone/>
            </a:pPr>
            <a:r>
              <a:rPr lang="en-US" sz="24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(data=</a:t>
            </a:r>
            <a:r>
              <a:rPr lang="en-US" sz="24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mapping=</a:t>
            </a:r>
            <a:r>
              <a:rPr lang="en-US" sz="24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aes</a:t>
            </a: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(x=</a:t>
            </a:r>
            <a:r>
              <a:rPr lang="en-US" sz="24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BMI,fill</a:t>
            </a: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=Gender)) + </a:t>
            </a:r>
          </a:p>
          <a:p>
            <a:pPr marL="530352" lvl="1" indent="0">
              <a:buNone/>
            </a:pP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  </a:t>
            </a:r>
            <a:r>
              <a:rPr lang="en-US" sz="24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geom_histogram</a:t>
            </a: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()</a:t>
            </a:r>
          </a:p>
          <a:p>
            <a:pPr marL="0" indent="0">
              <a:lnSpc>
                <a:spcPct val="150000"/>
              </a:lnSpc>
              <a:buNone/>
            </a:pPr>
            <a:br>
              <a:rPr lang="en-US" sz="2400" dirty="0"/>
            </a:br>
            <a:r>
              <a:rPr lang="en-US" sz="2400" dirty="0"/>
              <a:t>	</a:t>
            </a:r>
            <a:endParaRPr lang="en-US" sz="2200" i="0" dirty="0">
              <a:solidFill>
                <a:srgbClr val="9901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4454ED3-0B32-6E48-84D1-DD2917090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365" y="2396990"/>
            <a:ext cx="6710152" cy="422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25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BB8AB6D-ECED-BD48-A1CB-574A613F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019" y="1973196"/>
            <a:ext cx="5824266" cy="3763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44ABD4-C232-974D-9DC0-F65C5A328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8841" y="892349"/>
                <a:ext cx="11100654" cy="5073302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80000"/>
                  </a:lnSpc>
                  <a:spcAft>
                    <a:spcPts val="0"/>
                  </a:spcAft>
                </a:pPr>
                <a:endParaRPr lang="en-US" sz="3200" dirty="0"/>
              </a:p>
              <a:p>
                <a:pPr>
                  <a:lnSpc>
                    <a:spcPct val="80000"/>
                  </a:lnSpc>
                  <a:spcAft>
                    <a:spcPts val="0"/>
                  </a:spcAft>
                </a:pPr>
                <a:r>
                  <a:rPr lang="en-US" sz="3200" dirty="0">
                    <a:solidFill>
                      <a:srgbClr val="011F5B"/>
                    </a:solidFill>
                  </a:rPr>
                  <a:t>Example: examine correlation between age and BMI in a group of 100 adults</a:t>
                </a:r>
              </a:p>
              <a:p>
                <a:pPr lvl="1">
                  <a:lnSpc>
                    <a:spcPct val="8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3200" b="1" i="1" dirty="0" smtClean="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𝟏𝟓𝟖</m:t>
                    </m:r>
                  </m:oMath>
                </a14:m>
                <a:endParaRPr lang="en-US" sz="3200" dirty="0">
                  <a:solidFill>
                    <a:srgbClr val="011F5B"/>
                  </a:solidFill>
                </a:endParaRPr>
              </a:p>
              <a:p>
                <a:pPr lvl="1">
                  <a:lnSpc>
                    <a:spcPct val="80000"/>
                  </a:lnSpc>
                  <a:spcAft>
                    <a:spcPts val="0"/>
                  </a:spcAft>
                </a:pPr>
                <a:r>
                  <a:rPr lang="en-US" sz="3200" dirty="0">
                    <a:solidFill>
                      <a:srgbClr val="011F5B"/>
                    </a:solidFill>
                  </a:rPr>
                  <a:t>Use Scatterplot: </a:t>
                </a:r>
                <a:endParaRPr lang="en-US" sz="3200" dirty="0">
                  <a:solidFill>
                    <a:srgbClr val="9901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44ABD4-C232-974D-9DC0-F65C5A328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8841" y="892349"/>
                <a:ext cx="11100654" cy="5073302"/>
              </a:xfrm>
              <a:blipFill>
                <a:blip r:embed="rId5"/>
                <a:stretch>
                  <a:fillRect l="-12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D3F8F26D-49E2-924D-B6F5-96C094C22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841" y="294990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Correlations</a:t>
            </a:r>
          </a:p>
        </p:txBody>
      </p:sp>
    </p:spTree>
    <p:extLst>
      <p:ext uri="{BB962C8B-B14F-4D97-AF65-F5344CB8AC3E}">
        <p14:creationId xmlns:p14="http://schemas.microsoft.com/office/powerpoint/2010/main" val="30876691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Histogram with ggplot2 – fill by category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940" y="996643"/>
            <a:ext cx="10597607" cy="5105618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By default, the histograms are </a:t>
            </a:r>
            <a:r>
              <a:rPr lang="en-US" sz="2400" b="1" dirty="0"/>
              <a:t>stacked</a:t>
            </a:r>
            <a:r>
              <a:rPr lang="en-US" sz="2400" dirty="0"/>
              <a:t>: change to position </a:t>
            </a:r>
            <a:r>
              <a:rPr lang="en-US" sz="2400" b="1" dirty="0"/>
              <a:t>dodge</a:t>
            </a:r>
            <a:r>
              <a:rPr lang="en-US" sz="2400" dirty="0"/>
              <a:t> (side by side):</a:t>
            </a:r>
          </a:p>
          <a:p>
            <a:pPr marL="530352" lvl="1" indent="0">
              <a:buNone/>
            </a:pPr>
            <a:r>
              <a:rPr lang="en-US" sz="24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(data=</a:t>
            </a:r>
            <a:r>
              <a:rPr lang="en-US" sz="24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mydata</a:t>
            </a: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, mapping=</a:t>
            </a:r>
            <a:r>
              <a:rPr lang="en-US" sz="24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aes</a:t>
            </a: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(x=</a:t>
            </a:r>
            <a:r>
              <a:rPr lang="en-US" sz="24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BMI,fill</a:t>
            </a: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=Gender)) + </a:t>
            </a:r>
          </a:p>
          <a:p>
            <a:pPr marL="530352" lvl="1" indent="0">
              <a:buNone/>
            </a:pP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  </a:t>
            </a:r>
            <a:r>
              <a:rPr lang="en-US" sz="2400" i="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geom_histogram</a:t>
            </a:r>
            <a:r>
              <a:rPr lang="en-US" sz="2400" i="0" dirty="0">
                <a:solidFill>
                  <a:srgbClr val="990100"/>
                </a:solidFill>
                <a:latin typeface="Lucida Console" panose="020B0609040504020204" pitchFamily="49" charset="0"/>
              </a:rPr>
              <a:t>(position=“dodge”)</a:t>
            </a:r>
          </a:p>
          <a:p>
            <a:pPr marL="0" indent="0">
              <a:lnSpc>
                <a:spcPct val="150000"/>
              </a:lnSpc>
              <a:buNone/>
            </a:pPr>
            <a:br>
              <a:rPr lang="en-US" sz="2400" dirty="0"/>
            </a:br>
            <a:r>
              <a:rPr lang="en-US" sz="2400" dirty="0"/>
              <a:t>	</a:t>
            </a:r>
            <a:endParaRPr lang="en-US" sz="2200" i="0" dirty="0">
              <a:solidFill>
                <a:srgbClr val="9901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7BC88-FF56-E946-AA99-BE9900906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584" y="2416127"/>
            <a:ext cx="6951692" cy="437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879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Practical component to ggplot2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996643"/>
            <a:ext cx="10949333" cy="484799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You can save plots You can save the plot in an object </a:t>
            </a:r>
            <a:r>
              <a:rPr lang="en-US" sz="2800" b="1" dirty="0"/>
              <a:t>at any time</a:t>
            </a:r>
            <a:r>
              <a:rPr lang="en-US" sz="2800" dirty="0"/>
              <a:t> and add layers to that object: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>
                <a:solidFill>
                  <a:srgbClr val="990100"/>
                </a:solidFill>
                <a:latin typeface="Lucida Console" panose="020B0609040504020204" pitchFamily="49" charset="0"/>
              </a:rPr>
              <a:t>#Save in an object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990100"/>
                </a:solidFill>
                <a:latin typeface="Lucida Console" panose="020B0609040504020204" pitchFamily="49" charset="0"/>
              </a:rPr>
              <a:t>p &lt;- </a:t>
            </a:r>
            <a:r>
              <a:rPr lang="en-US" sz="2800" b="1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sz="2800" dirty="0">
                <a:solidFill>
                  <a:srgbClr val="990100"/>
                </a:solidFill>
                <a:latin typeface="Lucida Console" panose="020B0609040504020204" pitchFamily="49" charset="0"/>
              </a:rPr>
              <a:t>(data= df1 , mapping=</a:t>
            </a:r>
            <a:r>
              <a:rPr lang="en-US" sz="2800" b="1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aes</a:t>
            </a:r>
            <a:r>
              <a:rPr lang="en-US" sz="2800" dirty="0">
                <a:solidFill>
                  <a:srgbClr val="990100"/>
                </a:solidFill>
                <a:latin typeface="Lucida Console" panose="020B0609040504020204" pitchFamily="49" charset="0"/>
              </a:rPr>
              <a:t>(x=sample1, y=sample2)) + 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	</a:t>
            </a:r>
            <a:r>
              <a:rPr lang="en-US" sz="2800" b="1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2800" dirty="0">
                <a:solidFill>
                  <a:srgbClr val="990100"/>
                </a:solidFill>
                <a:latin typeface="Lucida Console" panose="020B0609040504020204" pitchFamily="49" charset="0"/>
              </a:rPr>
              <a:t>()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990100"/>
                </a:solidFill>
                <a:latin typeface="Lucida Console" panose="020B0609040504020204" pitchFamily="49" charset="0"/>
              </a:rPr>
              <a:t># Add layers to that object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990100"/>
                </a:solidFill>
                <a:latin typeface="Lucida Console" panose="020B0609040504020204" pitchFamily="49" charset="0"/>
              </a:rPr>
              <a:t>p + </a:t>
            </a:r>
            <a:r>
              <a:rPr lang="en-US" sz="2800" b="1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ggtitle</a:t>
            </a:r>
            <a:r>
              <a:rPr lang="en-US" sz="2800" dirty="0">
                <a:solidFill>
                  <a:srgbClr val="990100"/>
                </a:solidFill>
                <a:latin typeface="Lucida Console" panose="020B0609040504020204" pitchFamily="49" charset="0"/>
              </a:rPr>
              <a:t>(label="my first </a:t>
            </a:r>
            <a:r>
              <a:rPr lang="en-US" sz="2800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ggplot</a:t>
            </a:r>
            <a:r>
              <a:rPr lang="en-US" sz="2800" dirty="0">
                <a:solidFill>
                  <a:srgbClr val="990100"/>
                </a:solidFill>
                <a:latin typeface="Lucida Console" panose="020B0609040504020204" pitchFamily="49" charset="0"/>
              </a:rPr>
              <a:t>")</a:t>
            </a:r>
            <a:br>
              <a:rPr lang="en-US" sz="2800" dirty="0"/>
            </a:b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775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More layers to ggplot2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996642"/>
            <a:ext cx="10949333" cy="5861357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Add more layers:</a:t>
            </a:r>
          </a:p>
          <a:p>
            <a:pPr lvl="1"/>
            <a:r>
              <a:rPr lang="en-US" b="1" i="0" dirty="0" err="1"/>
              <a:t>xlab</a:t>
            </a:r>
            <a:r>
              <a:rPr lang="en-US" b="1" i="0" dirty="0"/>
              <a:t>() </a:t>
            </a:r>
            <a:r>
              <a:rPr lang="en-US" i="0" dirty="0"/>
              <a:t>to change the x axis label</a:t>
            </a:r>
          </a:p>
          <a:p>
            <a:pPr lvl="1"/>
            <a:r>
              <a:rPr lang="en-US" b="1" i="0" dirty="0" err="1"/>
              <a:t>ylab</a:t>
            </a:r>
            <a:r>
              <a:rPr lang="en-US" b="1" i="0" dirty="0"/>
              <a:t>() </a:t>
            </a:r>
            <a:r>
              <a:rPr lang="en-US" i="0" dirty="0"/>
              <a:t>to change the y axis label</a:t>
            </a:r>
          </a:p>
          <a:p>
            <a:pPr lvl="1"/>
            <a:r>
              <a:rPr lang="en-US" b="1" i="0" dirty="0" err="1"/>
              <a:t>xlim</a:t>
            </a:r>
            <a:r>
              <a:rPr lang="en-US" b="1" i="0" dirty="0"/>
              <a:t>() </a:t>
            </a:r>
            <a:r>
              <a:rPr lang="en-US" i="0" dirty="0"/>
              <a:t>to zoom in or out -- set the x-axis limits  </a:t>
            </a:r>
          </a:p>
          <a:p>
            <a:pPr lvl="1"/>
            <a:r>
              <a:rPr lang="en-US" b="1" i="0" dirty="0" err="1"/>
              <a:t>ylim</a:t>
            </a:r>
            <a:r>
              <a:rPr lang="en-US" b="1" i="0" dirty="0"/>
              <a:t>()</a:t>
            </a:r>
            <a:r>
              <a:rPr lang="en-US" i="0" dirty="0"/>
              <a:t> to zoom in or out – set y-axis limits </a:t>
            </a:r>
          </a:p>
          <a:p>
            <a:pPr marL="0" indent="0">
              <a:buNone/>
            </a:pPr>
            <a:br>
              <a:rPr lang="en-US" dirty="0"/>
            </a:br>
            <a:endParaRPr lang="en-US" i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CC0AF7-1990-C348-9B41-78DA7B98385A}"/>
              </a:ext>
            </a:extLst>
          </p:cNvPr>
          <p:cNvSpPr/>
          <p:nvPr/>
        </p:nvSpPr>
        <p:spPr>
          <a:xfrm>
            <a:off x="1930400" y="3744566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Lucida Console" panose="020B0609040504020204" pitchFamily="49" charset="0"/>
              </a:rPr>
              <a:t>p+ </a:t>
            </a:r>
            <a:r>
              <a:rPr lang="en-US" sz="2400" dirty="0" err="1">
                <a:latin typeface="Lucida Console" panose="020B0609040504020204" pitchFamily="49" charset="0"/>
              </a:rPr>
              <a:t>xlim</a:t>
            </a:r>
            <a:r>
              <a:rPr lang="en-US" sz="2400" dirty="0">
                <a:latin typeface="Lucida Console" panose="020B0609040504020204" pitchFamily="49" charset="0"/>
              </a:rPr>
              <a:t>(c(0,200)) +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</a:t>
            </a:r>
            <a:r>
              <a:rPr lang="en-US" sz="2400" dirty="0" err="1">
                <a:latin typeface="Lucida Console" panose="020B0609040504020204" pitchFamily="49" charset="0"/>
              </a:rPr>
              <a:t>ylim</a:t>
            </a:r>
            <a:r>
              <a:rPr lang="en-US" sz="2400" dirty="0">
                <a:latin typeface="Lucida Console" panose="020B0609040504020204" pitchFamily="49" charset="0"/>
              </a:rPr>
              <a:t>(c(0,100))+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</a:t>
            </a:r>
            <a:r>
              <a:rPr lang="en-US" sz="2400" dirty="0" err="1">
                <a:latin typeface="Lucida Console" panose="020B0609040504020204" pitchFamily="49" charset="0"/>
              </a:rPr>
              <a:t>xlab</a:t>
            </a:r>
            <a:r>
              <a:rPr lang="en-US" sz="2400" dirty="0">
                <a:latin typeface="Lucida Console" panose="020B0609040504020204" pitchFamily="49" charset="0"/>
              </a:rPr>
              <a:t>("Age in My Data")+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</a:t>
            </a:r>
            <a:r>
              <a:rPr lang="en-US" sz="2400" dirty="0" err="1">
                <a:latin typeface="Lucida Console" panose="020B0609040504020204" pitchFamily="49" charset="0"/>
              </a:rPr>
              <a:t>ylab</a:t>
            </a:r>
            <a:r>
              <a:rPr lang="en-US" sz="2400" dirty="0">
                <a:latin typeface="Lucida Console" panose="020B0609040504020204" pitchFamily="49" charset="0"/>
              </a:rPr>
              <a:t>("BMI in My Data")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145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More layers to ggplot2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996642"/>
            <a:ext cx="10949333" cy="5861357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Add more layers:</a:t>
            </a:r>
          </a:p>
          <a:p>
            <a:pPr lvl="1"/>
            <a:r>
              <a:rPr lang="en-US" i="0" dirty="0"/>
              <a:t>There are a few default global </a:t>
            </a:r>
            <a:r>
              <a:rPr lang="en-US" b="1" i="0" dirty="0"/>
              <a:t>themes</a:t>
            </a:r>
            <a:r>
              <a:rPr lang="en-US" i="0" dirty="0"/>
              <a:t> (background color, grid lines etc. all non-data display):</a:t>
            </a:r>
          </a:p>
          <a:p>
            <a:pPr lvl="2"/>
            <a:r>
              <a:rPr lang="en-US" b="1" dirty="0" err="1"/>
              <a:t>theme_bw</a:t>
            </a:r>
            <a:r>
              <a:rPr lang="en-US" dirty="0"/>
              <a:t>()</a:t>
            </a:r>
          </a:p>
          <a:p>
            <a:pPr lvl="2"/>
            <a:r>
              <a:rPr lang="en-US" b="1" dirty="0" err="1"/>
              <a:t>theme_minimal</a:t>
            </a:r>
            <a:r>
              <a:rPr lang="en-US" dirty="0"/>
              <a:t>()</a:t>
            </a:r>
          </a:p>
          <a:p>
            <a:pPr lvl="2"/>
            <a:r>
              <a:rPr lang="en-US" b="1" dirty="0" err="1"/>
              <a:t>theme_void</a:t>
            </a:r>
            <a:r>
              <a:rPr lang="en-US" dirty="0"/>
              <a:t>()</a:t>
            </a:r>
          </a:p>
          <a:p>
            <a:pPr lvl="2"/>
            <a:r>
              <a:rPr lang="en-US" b="1" dirty="0" err="1"/>
              <a:t>theme_grey</a:t>
            </a:r>
            <a:r>
              <a:rPr lang="en-US" dirty="0"/>
              <a:t>()</a:t>
            </a:r>
          </a:p>
          <a:p>
            <a:pPr lvl="2"/>
            <a:r>
              <a:rPr lang="en-US" b="1" dirty="0" err="1"/>
              <a:t>theme_dark</a:t>
            </a:r>
            <a:r>
              <a:rPr lang="en-US" dirty="0"/>
              <a:t>()</a:t>
            </a:r>
          </a:p>
          <a:p>
            <a:pPr lvl="2"/>
            <a:r>
              <a:rPr lang="en-US" b="1" dirty="0" err="1"/>
              <a:t>theme_light</a:t>
            </a:r>
            <a:r>
              <a:rPr lang="en-US" dirty="0"/>
              <a:t>() </a:t>
            </a:r>
          </a:p>
          <a:p>
            <a:pPr marL="0" indent="0">
              <a:buNone/>
            </a:pPr>
            <a:br>
              <a:rPr lang="en-US" dirty="0"/>
            </a:br>
            <a:endParaRPr lang="en-US" i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1C7B4-D44E-8540-B0C2-AC70641BE30B}"/>
              </a:ext>
            </a:extLst>
          </p:cNvPr>
          <p:cNvSpPr/>
          <p:nvPr/>
        </p:nvSpPr>
        <p:spPr>
          <a:xfrm>
            <a:off x="2082800" y="563052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Lucida Console" panose="020B0609040504020204" pitchFamily="49" charset="0"/>
              </a:rPr>
              <a:t>p+ </a:t>
            </a:r>
            <a:r>
              <a:rPr lang="en-US" sz="2400" dirty="0" err="1">
                <a:latin typeface="Lucida Console" panose="020B0609040504020204" pitchFamily="49" charset="0"/>
              </a:rPr>
              <a:t>theme_dark</a:t>
            </a:r>
            <a:r>
              <a:rPr lang="en-US" sz="2400" dirty="0">
                <a:latin typeface="Lucida Console" panose="020B0609040504020204" pitchFamily="49" charset="0"/>
              </a:rPr>
              <a:t>()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9028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66682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More layers to ggplot2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89" y="929961"/>
            <a:ext cx="11212077" cy="5861357"/>
          </a:xfrm>
          <a:ln>
            <a:noFill/>
          </a:ln>
        </p:spPr>
        <p:txBody>
          <a:bodyPr>
            <a:noAutofit/>
          </a:bodyPr>
          <a:lstStyle/>
          <a:p>
            <a:pPr marL="530352" lvl="1" indent="0">
              <a:buNone/>
            </a:pPr>
            <a:r>
              <a:rPr lang="en-US" b="1" i="0" dirty="0"/>
              <a:t>theme</a:t>
            </a:r>
            <a:r>
              <a:rPr lang="en-US" i="0" dirty="0"/>
              <a:t> can also be used to control graphical parameters such as axis text, ticks and labels, or legend texts and labels, etc. </a:t>
            </a:r>
          </a:p>
          <a:p>
            <a:pPr marL="987552" lvl="2" indent="0">
              <a:buNone/>
            </a:pP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#remove legend title </a:t>
            </a:r>
          </a:p>
          <a:p>
            <a:pPr marL="987552" lvl="2" indent="0">
              <a:buNone/>
            </a:pPr>
            <a:r>
              <a:rPr lang="en-US" sz="1400" b="1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p+theme</a:t>
            </a: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(</a:t>
            </a:r>
            <a:r>
              <a:rPr lang="en-US" sz="1400" b="1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legend.title</a:t>
            </a: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=</a:t>
            </a:r>
            <a:r>
              <a:rPr lang="en-US" sz="1400" b="1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element_blank</a:t>
            </a: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())</a:t>
            </a:r>
          </a:p>
          <a:p>
            <a:pPr marL="987552" lvl="2" indent="0">
              <a:buNone/>
            </a:pPr>
            <a:endParaRPr lang="en-US" sz="1400" b="1" dirty="0">
              <a:solidFill>
                <a:srgbClr val="990100"/>
              </a:solidFill>
              <a:latin typeface="Lucida Console" panose="020B0609040504020204" pitchFamily="49" charset="0"/>
            </a:endParaRPr>
          </a:p>
          <a:p>
            <a:pPr marL="987552" lvl="2" indent="0">
              <a:buNone/>
            </a:pP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# Change font of legend text</a:t>
            </a:r>
          </a:p>
          <a:p>
            <a:pPr marL="987552" lvl="2" indent="0">
              <a:buNone/>
            </a:pP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p + theme(</a:t>
            </a:r>
            <a:r>
              <a:rPr lang="en-US" sz="1400" b="1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legend.title</a:t>
            </a: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=</a:t>
            </a:r>
            <a:r>
              <a:rPr lang="en-US" sz="1400" b="1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element_blank</a:t>
            </a: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(), </a:t>
            </a:r>
          </a:p>
          <a:p>
            <a:pPr marL="987552" lvl="2" indent="0">
              <a:buNone/>
            </a:pP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400" b="1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legend.text</a:t>
            </a: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 = </a:t>
            </a:r>
            <a:r>
              <a:rPr lang="en-US" sz="1400" b="1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element_text</a:t>
            </a: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(</a:t>
            </a:r>
            <a:r>
              <a:rPr lang="en-US" sz="1400" b="1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colour</a:t>
            </a: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="red", size = 8,  face = "bold"))</a:t>
            </a:r>
          </a:p>
          <a:p>
            <a:pPr marL="987552" lvl="2" indent="0">
              <a:buNone/>
            </a:pPr>
            <a:endParaRPr lang="en-US" sz="1400" b="1" dirty="0">
              <a:solidFill>
                <a:srgbClr val="990100"/>
              </a:solidFill>
              <a:latin typeface="Lucida Console" panose="020B0609040504020204" pitchFamily="49" charset="0"/>
            </a:endParaRPr>
          </a:p>
          <a:p>
            <a:pPr marL="987552" lvl="2" indent="0">
              <a:buNone/>
            </a:pP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# Put legend on the top of the plot</a:t>
            </a:r>
          </a:p>
          <a:p>
            <a:pPr marL="987552" lvl="2" indent="0">
              <a:buNone/>
            </a:pP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p + theme(</a:t>
            </a:r>
            <a:r>
              <a:rPr lang="en-US" sz="1400" b="1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legend.title</a:t>
            </a: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=</a:t>
            </a:r>
            <a:r>
              <a:rPr lang="en-US" sz="1400" b="1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element_blank</a:t>
            </a: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(), </a:t>
            </a:r>
          </a:p>
          <a:p>
            <a:pPr marL="987552" lvl="2" indent="0">
              <a:buNone/>
            </a:pP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400" b="1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legend.text</a:t>
            </a: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 = </a:t>
            </a:r>
            <a:r>
              <a:rPr lang="en-US" sz="1400" b="1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element_text</a:t>
            </a: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(</a:t>
            </a:r>
            <a:r>
              <a:rPr lang="en-US" sz="1400" b="1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colour</a:t>
            </a: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="red", size = 8, face = "bold"),</a:t>
            </a:r>
          </a:p>
          <a:p>
            <a:pPr marL="987552" lvl="2" indent="0">
              <a:buNone/>
            </a:pP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400" b="1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legend.position</a:t>
            </a: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="top")</a:t>
            </a:r>
          </a:p>
          <a:p>
            <a:pPr marL="987552" lvl="2" indent="0">
              <a:buNone/>
            </a:pPr>
            <a:endParaRPr lang="en-US" sz="1400" b="1" dirty="0">
              <a:solidFill>
                <a:srgbClr val="990100"/>
              </a:solidFill>
              <a:latin typeface="Lucida Console" panose="020B0609040504020204" pitchFamily="49" charset="0"/>
            </a:endParaRPr>
          </a:p>
          <a:p>
            <a:pPr marL="987552" lvl="2" indent="0">
              <a:buNone/>
            </a:pP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# Rotate x-axis labels</a:t>
            </a:r>
          </a:p>
          <a:p>
            <a:pPr marL="987552" lvl="2" indent="0">
              <a:buNone/>
            </a:pP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p2 +   theme(</a:t>
            </a:r>
            <a:r>
              <a:rPr lang="en-US" sz="1400" b="1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legend.title</a:t>
            </a: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=</a:t>
            </a:r>
            <a:r>
              <a:rPr lang="en-US" sz="1400" b="1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element_blank</a:t>
            </a: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(), </a:t>
            </a:r>
          </a:p>
          <a:p>
            <a:pPr marL="987552" lvl="2" indent="0">
              <a:buNone/>
            </a:pP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400" b="1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legend.text</a:t>
            </a: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 = </a:t>
            </a:r>
            <a:r>
              <a:rPr lang="en-US" sz="1400" b="1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element_text</a:t>
            </a: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(</a:t>
            </a:r>
            <a:r>
              <a:rPr lang="en-US" sz="1400" b="1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colour</a:t>
            </a: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="red", size = 8, face = "bold"),</a:t>
            </a:r>
          </a:p>
          <a:p>
            <a:pPr marL="987552" lvl="2" indent="0">
              <a:buNone/>
            </a:pP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              </a:t>
            </a:r>
            <a:r>
              <a:rPr lang="en-US" sz="1400" b="1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legend.position</a:t>
            </a: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="top",  </a:t>
            </a:r>
            <a:r>
              <a:rPr lang="en-US" sz="1400" b="1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axis.text.x</a:t>
            </a: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 = </a:t>
            </a:r>
            <a:r>
              <a:rPr lang="en-US" sz="1400" b="1" dirty="0" err="1">
                <a:solidFill>
                  <a:srgbClr val="990100"/>
                </a:solidFill>
                <a:latin typeface="Lucida Console" panose="020B0609040504020204" pitchFamily="49" charset="0"/>
              </a:rPr>
              <a:t>element_text</a:t>
            </a:r>
            <a:r>
              <a:rPr lang="en-US" sz="1400" b="1" dirty="0">
                <a:solidFill>
                  <a:srgbClr val="990100"/>
                </a:solidFill>
                <a:latin typeface="Lucida Console" panose="020B0609040504020204" pitchFamily="49" charset="0"/>
              </a:rPr>
              <a:t>(angle = 90))</a:t>
            </a:r>
          </a:p>
          <a:p>
            <a:pPr marL="0" indent="0">
              <a:buNone/>
            </a:pPr>
            <a:br>
              <a:rPr lang="en-US" dirty="0"/>
            </a:b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597269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-220259"/>
            <a:ext cx="10949333" cy="1302675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800" b="1" dirty="0">
                <a:solidFill>
                  <a:srgbClr val="990100"/>
                </a:solidFill>
              </a:rPr>
              <a:t>Try it yourself: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514" y="753788"/>
            <a:ext cx="10277408" cy="160020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Exercise </a:t>
            </a:r>
            <a:r>
              <a:rPr lang="en-US" sz="4000" b="1" dirty="0"/>
              <a:t>3.1.7: Additional Layers 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spcAft>
                <a:spcPts val="0"/>
              </a:spcAft>
              <a:buNone/>
            </a:pPr>
            <a:endParaRPr lang="en-US" sz="4400" b="1" dirty="0"/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4800" dirty="0"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FA0A2C9-B653-524F-9819-3ECEE4CC6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514" y="1430778"/>
            <a:ext cx="10277408" cy="581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2100" dirty="0"/>
              <a:t>Return to your scatterplot from 3.1.2. Save this scatterplot as a plot called “p” that you can continue adding layers to. Add more layers to p: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First, “zoom out” the plots: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100" dirty="0"/>
              <a:t>set the x-axis limits from from 0 to 200 using the </a:t>
            </a:r>
            <a:r>
              <a:rPr lang="en-US" sz="2100" dirty="0" err="1"/>
              <a:t>xlim</a:t>
            </a:r>
            <a:r>
              <a:rPr lang="en-US" sz="2100" dirty="0"/>
              <a:t>() layer.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100" dirty="0"/>
              <a:t>set the y-axis limits from from 6 to 13 using the </a:t>
            </a:r>
            <a:r>
              <a:rPr lang="en-US" sz="2100" dirty="0" err="1"/>
              <a:t>ylim</a:t>
            </a:r>
            <a:r>
              <a:rPr lang="en-US" sz="2100" dirty="0"/>
              <a:t>() layer.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Change the axis titles: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100" dirty="0"/>
              <a:t>Give a new name to the x axis using </a:t>
            </a:r>
            <a:r>
              <a:rPr lang="en-US" sz="2100" dirty="0" err="1"/>
              <a:t>xlab</a:t>
            </a:r>
            <a:endParaRPr lang="en-US" sz="21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100" dirty="0"/>
              <a:t>Give a new name to the </a:t>
            </a:r>
            <a:r>
              <a:rPr lang="en-US" sz="2100" dirty="0" err="1"/>
              <a:t>yaxis</a:t>
            </a:r>
            <a:r>
              <a:rPr lang="en-US" sz="2100" dirty="0"/>
              <a:t> using </a:t>
            </a:r>
            <a:r>
              <a:rPr lang="en-US" sz="2100" dirty="0" err="1"/>
              <a:t>ylab</a:t>
            </a:r>
            <a:r>
              <a:rPr lang="en-US" sz="2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Change the default theme to </a:t>
            </a:r>
            <a:r>
              <a:rPr lang="en-US" sz="2100" dirty="0" err="1"/>
              <a:t>theme_minimal</a:t>
            </a:r>
            <a:r>
              <a:rPr lang="en-US" sz="2100" dirty="0"/>
              <a:t>()</a:t>
            </a:r>
          </a:p>
          <a:p>
            <a:pPr lvl="0"/>
            <a:r>
              <a:rPr lang="en-US" sz="2100" dirty="0"/>
              <a:t>Return to your boxplot from 3.1.3. Save this as a plot called “p2” that you can continue adding layers to. Add more layers to p2 using theme and: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Remove the legend title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Change the font of the text in the legend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Re-position the legend to be on top of the plot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Rotate the x-axis labels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Add a color to the plot’s background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rgbClr val="011F5B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5176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8930"/>
            <a:ext cx="9144000" cy="6849070"/>
          </a:xfrm>
          <a:custGeom>
            <a:avLst/>
            <a:gdLst/>
            <a:ahLst/>
            <a:cxnLst/>
            <a:rect l="l" t="t" r="r" b="b"/>
            <a:pathLst>
              <a:path w="13004800" h="9740900">
                <a:moveTo>
                  <a:pt x="0" y="97409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9740900"/>
                </a:lnTo>
                <a:lnTo>
                  <a:pt x="0" y="974090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 sz="1266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3962" y="3053953"/>
            <a:ext cx="7266631" cy="50488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 marR="3572" indent="933566">
              <a:lnSpc>
                <a:spcPts val="3867"/>
              </a:lnSpc>
              <a:tabLst>
                <a:tab pos="2110457" algn="l"/>
                <a:tab pos="2908296" algn="l"/>
                <a:tab pos="3205197" algn="l"/>
              </a:tabLst>
            </a:pPr>
            <a:r>
              <a:rPr lang="en-US" dirty="0"/>
              <a:t>Statistical Inference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C40CA-A6DD-6045-9668-90D0A260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428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Statistical Inference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507" y="1170336"/>
            <a:ext cx="10245882" cy="5073969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2800" b="1" dirty="0"/>
              <a:t>Estimation: </a:t>
            </a:r>
            <a:r>
              <a:rPr lang="en-US" sz="2800" dirty="0"/>
              <a:t>Use sample statistics to estimate the unknown population parameter. </a:t>
            </a:r>
            <a:endParaRPr lang="en-US" sz="3600" dirty="0"/>
          </a:p>
          <a:p>
            <a:pPr lvl="1"/>
            <a:r>
              <a:rPr lang="en-US" sz="2800" b="1" i="0" dirty="0"/>
              <a:t>Point Estimate: </a:t>
            </a:r>
            <a:r>
              <a:rPr lang="en-US" sz="2800" i="0" dirty="0"/>
              <a:t>the best single value to describe the unknown parameter. </a:t>
            </a:r>
            <a:endParaRPr lang="en-US" sz="3600" i="0" dirty="0"/>
          </a:p>
          <a:p>
            <a:pPr lvl="1"/>
            <a:r>
              <a:rPr lang="en-US" sz="2800" b="1" i="0" dirty="0"/>
              <a:t>Standard Error (SE): </a:t>
            </a:r>
            <a:r>
              <a:rPr lang="en-US" sz="2800" i="0" dirty="0"/>
              <a:t>standard deviation of the sample statistic. Indicates how precise the point estimate is.</a:t>
            </a:r>
            <a:endParaRPr lang="en-US" sz="3600" i="0" dirty="0"/>
          </a:p>
          <a:p>
            <a:pPr lvl="1"/>
            <a:r>
              <a:rPr lang="en-US" sz="2800" b="1" i="0" dirty="0"/>
              <a:t>Confidence Interval (CI): </a:t>
            </a:r>
            <a:r>
              <a:rPr lang="en-US" sz="2800" i="0" dirty="0"/>
              <a:t>the range with the most probable values for the unknown parameter with a (1-</a:t>
            </a:r>
            <a:r>
              <a:rPr lang="el-GR" sz="2800" i="0" dirty="0"/>
              <a:t>α)% </a:t>
            </a:r>
            <a:r>
              <a:rPr lang="en-US" sz="2800" i="0" dirty="0"/>
              <a:t>level of confidence. </a:t>
            </a:r>
            <a:endParaRPr lang="en-US" sz="3600" i="0" dirty="0"/>
          </a:p>
          <a:p>
            <a:r>
              <a:rPr lang="en-US" sz="2800" b="1" dirty="0"/>
              <a:t>Hypothesis Testing: </a:t>
            </a:r>
            <a:r>
              <a:rPr lang="en-US" sz="2800" dirty="0"/>
              <a:t>Test a specific statement (assumption) about the unknown parameter</a:t>
            </a:r>
            <a:r>
              <a:rPr lang="en-US" dirty="0"/>
              <a:t>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15275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Statistical Inference: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751" y="1363579"/>
            <a:ext cx="9862218" cy="4880059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u="sng" dirty="0"/>
              <a:t>Example</a:t>
            </a:r>
            <a:r>
              <a:rPr lang="en-US" sz="2800" dirty="0"/>
              <a:t>: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You are asked to make recommendations about a new blood pressure lowering medication. You have data on subjects that received the medication and want to analyze each subject’s systolic blood pressure measure. </a:t>
            </a:r>
          </a:p>
        </p:txBody>
      </p:sp>
    </p:spTree>
    <p:extLst>
      <p:ext uri="{BB962C8B-B14F-4D97-AF65-F5344CB8AC3E}">
        <p14:creationId xmlns:p14="http://schemas.microsoft.com/office/powerpoint/2010/main" val="38459712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Statistical Inference: Estimation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44ABD4-C232-974D-9DC0-F65C5A328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74750" y="1363579"/>
                <a:ext cx="10658475" cy="4880059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r>
                  <a:rPr lang="en-US" sz="2800" dirty="0"/>
                  <a:t>Suppose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800" dirty="0"/>
                  <a:t> is a variable (e.g. systolic blood pressure) from a population of 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with average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and standard deviation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800" b="0" dirty="0">
                  <a:solidFill>
                    <a:srgbClr val="990100"/>
                  </a:solidFill>
                </a:endParaRPr>
              </a:p>
              <a:p>
                <a:r>
                  <a:rPr lang="en-US" sz="2800" dirty="0"/>
                  <a:t>We select a random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of 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800" dirty="0">
                  <a:solidFill>
                    <a:srgbClr val="990100"/>
                  </a:solidFill>
                </a:endParaRPr>
              </a:p>
              <a:p>
                <a:r>
                  <a:rPr lang="en-US" sz="2800" dirty="0"/>
                  <a:t>Point Estimate: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sz="2800" dirty="0"/>
              </a:p>
              <a:p>
                <a:r>
                  <a:rPr lang="en-US" sz="2800" dirty="0"/>
                  <a:t>Standard Error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dirty="0"/>
                  <a:t>: Standard deviation of all possible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dirty="0"/>
                  <a:t>’s </a:t>
                </a:r>
              </a:p>
              <a:p>
                <a:pPr lvl="1"/>
                <a:r>
                  <a:rPr lang="en-US" sz="2800" dirty="0"/>
                  <a:t>Standard deviation (</a:t>
                </a:r>
                <a:r>
                  <a:rPr lang="en-US" sz="2800" dirty="0">
                    <a:solidFill>
                      <a:srgbClr val="990100"/>
                    </a:solidFill>
                  </a:rPr>
                  <a:t>SD</a:t>
                </a:r>
                <a:r>
                  <a:rPr lang="en-US" sz="2800" dirty="0"/>
                  <a:t>) measures amount of variability from the individual data values to the mean while the standard error (</a:t>
                </a:r>
                <a:r>
                  <a:rPr lang="en-US" sz="2800" dirty="0">
                    <a:solidFill>
                      <a:srgbClr val="990100"/>
                    </a:solidFill>
                  </a:rPr>
                  <a:t>SE</a:t>
                </a:r>
                <a:r>
                  <a:rPr lang="en-US" sz="2800" dirty="0"/>
                  <a:t>) of the mean measures how far the sample mean of the data is likely to be from the true population mean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en-US" sz="28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44ABD4-C232-974D-9DC0-F65C5A328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74750" y="1363579"/>
                <a:ext cx="10658475" cy="4880059"/>
              </a:xfrm>
              <a:blipFill>
                <a:blip r:embed="rId4"/>
                <a:stretch>
                  <a:fillRect l="-1071" t="-1818" r="-952" b="-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729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8406" y="482204"/>
            <a:ext cx="6750844" cy="51937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507724">
              <a:lnSpc>
                <a:spcPct val="100000"/>
              </a:lnSpc>
            </a:pPr>
            <a:r>
              <a:rPr spc="-11" dirty="0"/>
              <a:t>Correlations</a:t>
            </a:r>
            <a:r>
              <a:rPr lang="en-US" spc="-11" dirty="0"/>
              <a:t> in R</a:t>
            </a:r>
            <a:endParaRPr spc="-11" dirty="0"/>
          </a:p>
        </p:txBody>
      </p:sp>
      <p:sp>
        <p:nvSpPr>
          <p:cNvPr id="3" name="object 3"/>
          <p:cNvSpPr txBox="1"/>
          <p:nvPr/>
        </p:nvSpPr>
        <p:spPr>
          <a:xfrm>
            <a:off x="1881187" y="1455539"/>
            <a:ext cx="6106873" cy="1043751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893" rIns="0" bIns="0" rtlCol="0">
            <a:spAutoFit/>
          </a:bodyPr>
          <a:lstStyle/>
          <a:p>
            <a:pPr>
              <a:spcBef>
                <a:spcPts val="7"/>
              </a:spcBef>
            </a:pPr>
            <a:endParaRPr sz="1687" dirty="0">
              <a:latin typeface="Times New Roman"/>
              <a:cs typeface="Times New Roman"/>
            </a:endParaRPr>
          </a:p>
          <a:p>
            <a:pPr marL="264309" marR="651398">
              <a:lnSpc>
                <a:spcPts val="1969"/>
              </a:lnSpc>
              <a:tabLst>
                <a:tab pos="3877132" algn="l"/>
              </a:tabLst>
            </a:pPr>
            <a:r>
              <a:rPr sz="2400" spc="-4" dirty="0">
                <a:latin typeface="Lucida Console"/>
                <a:cs typeface="Lucida Console"/>
              </a:rPr>
              <a:t>&gt; </a:t>
            </a:r>
            <a:r>
              <a:rPr sz="2400" spc="-4" dirty="0" err="1">
                <a:solidFill>
                  <a:srgbClr val="0061FF"/>
                </a:solidFill>
                <a:latin typeface="Lucida Console"/>
                <a:cs typeface="Lucida Console"/>
              </a:rPr>
              <a:t>cor</a:t>
            </a:r>
            <a:r>
              <a:rPr sz="2400" spc="-4" dirty="0">
                <a:solidFill>
                  <a:srgbClr val="0061FF"/>
                </a:solidFill>
                <a:latin typeface="Lucida Console"/>
                <a:cs typeface="Lucida Console"/>
              </a:rPr>
              <a:t>(</a:t>
            </a:r>
            <a:r>
              <a:rPr lang="en-US" sz="2400" spc="-4" dirty="0" err="1">
                <a:solidFill>
                  <a:srgbClr val="0061FF"/>
                </a:solidFill>
                <a:latin typeface="Lucida Console"/>
                <a:cs typeface="Lucida Console"/>
              </a:rPr>
              <a:t>data</a:t>
            </a:r>
            <a:r>
              <a:rPr sz="2400" spc="-4" dirty="0" err="1">
                <a:solidFill>
                  <a:srgbClr val="0061FF"/>
                </a:solidFill>
                <a:latin typeface="Lucida Console"/>
                <a:cs typeface="Lucida Console"/>
              </a:rPr>
              <a:t>$</a:t>
            </a:r>
            <a:r>
              <a:rPr lang="en-US" sz="2400" spc="-4" dirty="0" err="1">
                <a:solidFill>
                  <a:srgbClr val="0061FF"/>
                </a:solidFill>
                <a:latin typeface="Lucida Console"/>
                <a:cs typeface="Lucida Console"/>
              </a:rPr>
              <a:t>Age</a:t>
            </a:r>
            <a:r>
              <a:rPr sz="2400" spc="-4" dirty="0">
                <a:solidFill>
                  <a:srgbClr val="0061FF"/>
                </a:solidFill>
                <a:latin typeface="Lucida Console"/>
                <a:cs typeface="Lucida Console"/>
              </a:rPr>
              <a:t>,</a:t>
            </a:r>
            <a:r>
              <a:rPr sz="2400" dirty="0">
                <a:solidFill>
                  <a:srgbClr val="0061FF"/>
                </a:solidFill>
                <a:latin typeface="Lucida Console"/>
                <a:cs typeface="Lucida Console"/>
              </a:rPr>
              <a:t> </a:t>
            </a:r>
            <a:r>
              <a:rPr lang="en-US" sz="2400" spc="-4" dirty="0" err="1">
                <a:solidFill>
                  <a:srgbClr val="0061FF"/>
                </a:solidFill>
                <a:latin typeface="Lucida Console"/>
                <a:cs typeface="Lucida Console"/>
              </a:rPr>
              <a:t>data</a:t>
            </a:r>
            <a:r>
              <a:rPr sz="2400" spc="-4" dirty="0" err="1">
                <a:solidFill>
                  <a:srgbClr val="0061FF"/>
                </a:solidFill>
                <a:latin typeface="Lucida Console"/>
                <a:cs typeface="Lucida Console"/>
              </a:rPr>
              <a:t>$</a:t>
            </a:r>
            <a:r>
              <a:rPr lang="en-US" sz="2400" spc="-4" dirty="0" err="1">
                <a:solidFill>
                  <a:srgbClr val="0061FF"/>
                </a:solidFill>
                <a:latin typeface="Lucida Console"/>
                <a:cs typeface="Lucida Console"/>
              </a:rPr>
              <a:t>BMI</a:t>
            </a:r>
            <a:r>
              <a:rPr sz="2400" spc="-4" dirty="0">
                <a:solidFill>
                  <a:srgbClr val="0061FF"/>
                </a:solidFill>
                <a:latin typeface="Lucida Console"/>
                <a:cs typeface="Lucida Console"/>
              </a:rPr>
              <a:t>) </a:t>
            </a:r>
            <a:endParaRPr lang="en-US" sz="2400" spc="-4" dirty="0">
              <a:solidFill>
                <a:srgbClr val="0061FF"/>
              </a:solidFill>
              <a:latin typeface="Lucida Console"/>
              <a:cs typeface="Lucida Console"/>
            </a:endParaRPr>
          </a:p>
          <a:p>
            <a:pPr marL="264309" marR="651398">
              <a:lnSpc>
                <a:spcPts val="1969"/>
              </a:lnSpc>
              <a:tabLst>
                <a:tab pos="3877132" algn="l"/>
              </a:tabLst>
            </a:pPr>
            <a:endParaRPr lang="en-US" sz="2400" spc="-4" dirty="0">
              <a:solidFill>
                <a:srgbClr val="0061FF"/>
              </a:solidFill>
              <a:latin typeface="Lucida Console"/>
              <a:cs typeface="Lucida Console"/>
            </a:endParaRPr>
          </a:p>
          <a:p>
            <a:pPr marL="264309" marR="651398">
              <a:lnSpc>
                <a:spcPts val="1969"/>
              </a:lnSpc>
              <a:tabLst>
                <a:tab pos="3877132" algn="l"/>
              </a:tabLst>
            </a:pPr>
            <a:r>
              <a:rPr sz="2400" spc="-4" dirty="0">
                <a:solidFill>
                  <a:srgbClr val="0061FF"/>
                </a:solidFill>
                <a:latin typeface="Lucida Console"/>
                <a:cs typeface="Lucida Console"/>
              </a:rPr>
              <a:t> </a:t>
            </a:r>
            <a:r>
              <a:rPr sz="2400" spc="-4" dirty="0">
                <a:latin typeface="Lucida Console"/>
                <a:cs typeface="Lucida Console"/>
              </a:rPr>
              <a:t>[1]</a:t>
            </a:r>
            <a:r>
              <a:rPr sz="2400" spc="-42" dirty="0">
                <a:latin typeface="Lucida Console"/>
                <a:cs typeface="Lucida Console"/>
              </a:rPr>
              <a:t> </a:t>
            </a:r>
            <a:r>
              <a:rPr lang="en-US" sz="2400" spc="-4" dirty="0">
                <a:latin typeface="Lucida Console"/>
                <a:cs typeface="Lucida Console"/>
              </a:rPr>
              <a:t>0.01151343</a:t>
            </a:r>
            <a:endParaRPr sz="2400" dirty="0">
              <a:latin typeface="Lucida Console"/>
              <a:cs typeface="Lucida Consol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2DB16C-B123-EB45-A64C-FFF23FC0C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690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20586"/>
            <a:ext cx="11307922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3600" b="1" dirty="0">
                <a:solidFill>
                  <a:srgbClr val="990100"/>
                </a:solidFill>
              </a:rPr>
              <a:t>Statistical Inference: Confidence Interval Estimation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44ABD4-C232-974D-9DC0-F65C5A328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74751" y="1443789"/>
                <a:ext cx="10167018" cy="4799849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96000"/>
                  </a:lnSpc>
                </a:pPr>
                <a:r>
                  <a:rPr lang="en-US" sz="2800" b="1" dirty="0">
                    <a:solidFill>
                      <a:srgbClr val="990100"/>
                    </a:solidFill>
                  </a:rPr>
                  <a:t>Confidence Interval (CI): </a:t>
                </a:r>
                <a:r>
                  <a:rPr lang="en-US" sz="2800" dirty="0"/>
                  <a:t>a range of values that are likely to cover the true parameter value with a level of confidence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8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l-GR" sz="2800" dirty="0"/>
                  <a:t> </a:t>
                </a:r>
                <a:r>
                  <a:rPr lang="en-US" sz="2800" dirty="0"/>
                  <a:t>assigned to it. The most common choice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en-US" sz="2800" dirty="0">
                    <a:solidFill>
                      <a:srgbClr val="990100"/>
                    </a:solidFill>
                  </a:rPr>
                  <a:t>.</a:t>
                </a:r>
                <a:endParaRPr lang="en-US" sz="2800" dirty="0"/>
              </a:p>
              <a:p>
                <a:pPr>
                  <a:lnSpc>
                    <a:spcPct val="96000"/>
                  </a:lnSpc>
                </a:pPr>
                <a:r>
                  <a:rPr lang="en-US" sz="2800" dirty="0">
                    <a:solidFill>
                      <a:srgbClr val="990100"/>
                    </a:solidFill>
                  </a:rPr>
                  <a:t>CIs</a:t>
                </a:r>
                <a:r>
                  <a:rPr lang="en-US" sz="2800" dirty="0"/>
                  <a:t> usually symmetric around the point estimate. </a:t>
                </a:r>
              </a:p>
              <a:p>
                <a:pPr>
                  <a:lnSpc>
                    <a:spcPct val="96000"/>
                  </a:lnSpc>
                </a:pPr>
                <a:r>
                  <a:rPr lang="en-US" sz="2800" dirty="0"/>
                  <a:t>For a random sample of large size (large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),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8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=95%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990100"/>
                    </a:solidFill>
                  </a:rPr>
                  <a:t>CI</a:t>
                </a:r>
                <a:r>
                  <a:rPr lang="en-US" sz="2800" dirty="0"/>
                  <a:t>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b="0" i="1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−1.96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b="0" i="1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1.96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44ABD4-C232-974D-9DC0-F65C5A328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74751" y="1443789"/>
                <a:ext cx="10167018" cy="4799849"/>
              </a:xfrm>
              <a:blipFill>
                <a:blip r:embed="rId4"/>
                <a:stretch>
                  <a:fillRect l="-1122" t="-1583" r="-8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7250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20586"/>
            <a:ext cx="11307922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3600" b="1" dirty="0">
                <a:solidFill>
                  <a:srgbClr val="990100"/>
                </a:solidFill>
              </a:rPr>
              <a:t>How do we derive a 95% CI?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44ABD4-C232-974D-9DC0-F65C5A328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74751" y="1250547"/>
                <a:ext cx="10167018" cy="4993091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96000"/>
                  </a:lnSpc>
                </a:pPr>
                <a:r>
                  <a:rPr lang="en-US" sz="2800" dirty="0"/>
                  <a:t>We use a standard normal distribution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  <a:p>
                <a:pPr>
                  <a:lnSpc>
                    <a:spcPct val="96000"/>
                  </a:lnSpc>
                </a:pPr>
                <a:endParaRPr lang="en-US" sz="2800" dirty="0"/>
              </a:p>
              <a:p>
                <a:pPr>
                  <a:lnSpc>
                    <a:spcPct val="96000"/>
                  </a:lnSpc>
                </a:pPr>
                <a:endParaRPr lang="en-US" sz="2800" dirty="0"/>
              </a:p>
              <a:p>
                <a:pPr>
                  <a:lnSpc>
                    <a:spcPct val="96000"/>
                  </a:lnSpc>
                </a:pPr>
                <a:endParaRPr lang="en-US" sz="2800" dirty="0"/>
              </a:p>
              <a:p>
                <a:pPr>
                  <a:lnSpc>
                    <a:spcPct val="96000"/>
                  </a:lnSpc>
                </a:pPr>
                <a:endParaRPr lang="en-US" sz="2800" dirty="0"/>
              </a:p>
              <a:p>
                <a:pPr marL="0" indent="0">
                  <a:lnSpc>
                    <a:spcPct val="96000"/>
                  </a:lnSpc>
                  <a:buNone/>
                </a:pPr>
                <a:endParaRPr lang="en-US" sz="2800" dirty="0"/>
              </a:p>
              <a:p>
                <a:pPr>
                  <a:lnSpc>
                    <a:spcPct val="96000"/>
                  </a:lnSpc>
                </a:pPr>
                <a:r>
                  <a:rPr lang="en-US" sz="2800" dirty="0"/>
                  <a:t>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8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=95%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990100"/>
                    </a:solidFill>
                  </a:rPr>
                  <a:t>CI</a:t>
                </a:r>
                <a:r>
                  <a:rPr lang="en-US" sz="2800" dirty="0"/>
                  <a:t>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/>
                  <a:t> is:</a:t>
                </a:r>
              </a:p>
              <a:p>
                <a:pPr>
                  <a:lnSpc>
                    <a:spcPct val="96000"/>
                  </a:lnSpc>
                </a:pPr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b="0" i="1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−1.96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b="0" i="1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1.96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44ABD4-C232-974D-9DC0-F65C5A328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74751" y="1250547"/>
                <a:ext cx="10167018" cy="4993091"/>
              </a:xfrm>
              <a:blipFill>
                <a:blip r:embed="rId4"/>
                <a:stretch>
                  <a:fillRect l="-1122" t="-1523" b="-4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 descr="1.96 - Wikipedia">
            <a:extLst>
              <a:ext uri="{FF2B5EF4-FFF2-40B4-BE49-F238E27FC236}">
                <a16:creationId xmlns:a16="http://schemas.microsoft.com/office/drawing/2014/main" id="{79E375EF-4C50-7945-AEBF-F564317A7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898" y="1934483"/>
            <a:ext cx="3950204" cy="263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263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20586"/>
            <a:ext cx="11307922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3600" b="1" dirty="0">
                <a:solidFill>
                  <a:srgbClr val="990100"/>
                </a:solidFill>
              </a:rPr>
              <a:t>Calculating and Interpreting CI’s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44ABD4-C232-974D-9DC0-F65C5A328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74751" y="1250547"/>
                <a:ext cx="10167018" cy="4993091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r>
                  <a:rPr lang="en-US" sz="2800" b="1" dirty="0"/>
                  <a:t>Going back to our prior example: </a:t>
                </a:r>
                <a:r>
                  <a:rPr lang="en-US" sz="2800" dirty="0"/>
                  <a:t>suppose that the sample 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800" i="1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) of systolic BP of patients taking the new medication is 136.32 and the standard deviation (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800" dirty="0"/>
                  <a:t>) is 0.21</a:t>
                </a:r>
              </a:p>
              <a:p>
                <a:pPr>
                  <a:lnSpc>
                    <a:spcPct val="96000"/>
                  </a:lnSpc>
                </a:pPr>
                <a:r>
                  <a:rPr lang="en-US" sz="2800" dirty="0"/>
                  <a:t>A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95%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990100"/>
                    </a:solidFill>
                  </a:rPr>
                  <a:t>CI</a:t>
                </a:r>
                <a:r>
                  <a:rPr lang="en-US" sz="2800" dirty="0"/>
                  <a:t> for the true mean systolic BP in the population,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/>
                  <a:t>, is:</a:t>
                </a:r>
              </a:p>
              <a:p>
                <a:pPr>
                  <a:lnSpc>
                    <a:spcPct val="96000"/>
                  </a:lnSpc>
                </a:pPr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i="1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−1.96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i="1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i="1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+1.96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800" b="0" i="1" smtClean="0">
                          <a:solidFill>
                            <a:srgbClr val="9901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136.32</m:t>
                          </m:r>
                          <m:r>
                            <a:rPr lang="en-US" sz="2800" i="1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−1.96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  <m:t>0.21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dirty="0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dirty="0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36.32+</m:t>
                          </m:r>
                          <m:r>
                            <a:rPr lang="en-US" sz="2800" i="1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1.96</m:t>
                          </m:r>
                          <m:r>
                            <a:rPr lang="en-US" sz="2800" b="0" i="1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0(0.21)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990100"/>
                          </a:solidFill>
                          <a:latin typeface="Cambria Math" panose="02040503050406030204" pitchFamily="18" charset="0"/>
                        </a:rPr>
                        <m:t>=[135.91, 136.73]</m:t>
                      </m:r>
                    </m:oMath>
                  </m:oMathPara>
                </a14:m>
                <a:endParaRPr lang="en-US" sz="2800" dirty="0">
                  <a:solidFill>
                    <a:srgbClr val="990100"/>
                  </a:solidFill>
                </a:endParaRPr>
              </a:p>
              <a:p>
                <a:pPr marL="0" indent="0">
                  <a:lnSpc>
                    <a:spcPct val="96000"/>
                  </a:lnSpc>
                  <a:buNone/>
                </a:pPr>
                <a:r>
                  <a:rPr lang="en-US" sz="2800" b="1" u="sng" dirty="0"/>
                  <a:t>Interpretation</a:t>
                </a:r>
                <a:r>
                  <a:rPr lang="en-US" sz="2800" dirty="0"/>
                  <a:t>: We are 95% confident that the true mean systolic BP in the population,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/>
                  <a:t>, falls in the interval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[135.91, 136.73]</m:t>
                    </m:r>
                  </m:oMath>
                </a14:m>
                <a:endParaRPr lang="en-US" sz="2800" dirty="0">
                  <a:solidFill>
                    <a:srgbClr val="990100"/>
                  </a:solidFill>
                </a:endParaRPr>
              </a:p>
              <a:p>
                <a:pPr marL="0" indent="0">
                  <a:lnSpc>
                    <a:spcPct val="96000"/>
                  </a:lnSpc>
                  <a:buNone/>
                </a:pPr>
                <a:endParaRPr lang="en-US" sz="2800" dirty="0"/>
              </a:p>
              <a:p>
                <a:pPr marL="0" indent="0">
                  <a:lnSpc>
                    <a:spcPct val="96000"/>
                  </a:lnSpc>
                  <a:buNone/>
                </a:pPr>
                <a:endParaRPr lang="en-US" sz="2800" dirty="0"/>
              </a:p>
              <a:p>
                <a:pPr>
                  <a:lnSpc>
                    <a:spcPct val="96000"/>
                  </a:lnSpc>
                </a:pPr>
                <a:endParaRPr lang="en-US" sz="2800" dirty="0"/>
              </a:p>
              <a:p>
                <a:pPr>
                  <a:lnSpc>
                    <a:spcPct val="96000"/>
                  </a:lnSpc>
                </a:pPr>
                <a:endParaRPr lang="en-US" sz="2800" dirty="0"/>
              </a:p>
              <a:p>
                <a:pPr marL="0" indent="0">
                  <a:lnSpc>
                    <a:spcPct val="96000"/>
                  </a:lnSpc>
                  <a:buNone/>
                </a:pPr>
                <a:endParaRPr lang="en-US" sz="2800" dirty="0"/>
              </a:p>
              <a:p>
                <a:pPr>
                  <a:lnSpc>
                    <a:spcPct val="96000"/>
                  </a:lnSpc>
                </a:pPr>
                <a:r>
                  <a:rPr lang="en-US" sz="2800" dirty="0"/>
                  <a:t>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8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=95%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990100"/>
                    </a:solidFill>
                  </a:rPr>
                  <a:t>CI</a:t>
                </a:r>
                <a:r>
                  <a:rPr lang="en-US" sz="2800" dirty="0"/>
                  <a:t>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/>
                  <a:t> is:</a:t>
                </a:r>
              </a:p>
              <a:p>
                <a:pPr>
                  <a:lnSpc>
                    <a:spcPct val="96000"/>
                  </a:lnSpc>
                </a:pPr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b="0" i="1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−1.96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b="0" i="1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1.96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44ABD4-C232-974D-9DC0-F65C5A328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74751" y="1250547"/>
                <a:ext cx="10167018" cy="4993091"/>
              </a:xfrm>
              <a:blipFill>
                <a:blip r:embed="rId4"/>
                <a:stretch>
                  <a:fillRect l="-1247" t="-1777" r="-1621" b="-918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3388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20586"/>
            <a:ext cx="11307922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3600" b="1" dirty="0">
                <a:solidFill>
                  <a:srgbClr val="990100"/>
                </a:solidFill>
              </a:rPr>
              <a:t>Statistical Inference: Confidence Interval Estimation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49FAF516-F895-7341-AB4E-C13E6F36AF7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10287" y="2667497"/>
              <a:ext cx="10430818" cy="2939288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1939547">
                      <a:extLst>
                        <a:ext uri="{9D8B030D-6E8A-4147-A177-3AD203B41FA5}">
                          <a16:colId xmlns:a16="http://schemas.microsoft.com/office/drawing/2014/main" val="1943914975"/>
                        </a:ext>
                      </a:extLst>
                    </a:gridCol>
                    <a:gridCol w="1042736">
                      <a:extLst>
                        <a:ext uri="{9D8B030D-6E8A-4147-A177-3AD203B41FA5}">
                          <a16:colId xmlns:a16="http://schemas.microsoft.com/office/drawing/2014/main" val="668328174"/>
                        </a:ext>
                      </a:extLst>
                    </a:gridCol>
                    <a:gridCol w="1443790">
                      <a:extLst>
                        <a:ext uri="{9D8B030D-6E8A-4147-A177-3AD203B41FA5}">
                          <a16:colId xmlns:a16="http://schemas.microsoft.com/office/drawing/2014/main" val="3295199799"/>
                        </a:ext>
                      </a:extLst>
                    </a:gridCol>
                    <a:gridCol w="2037347">
                      <a:extLst>
                        <a:ext uri="{9D8B030D-6E8A-4147-A177-3AD203B41FA5}">
                          <a16:colId xmlns:a16="http://schemas.microsoft.com/office/drawing/2014/main" val="1399374083"/>
                        </a:ext>
                      </a:extLst>
                    </a:gridCol>
                    <a:gridCol w="2117558">
                      <a:extLst>
                        <a:ext uri="{9D8B030D-6E8A-4147-A177-3AD203B41FA5}">
                          <a16:colId xmlns:a16="http://schemas.microsoft.com/office/drawing/2014/main" val="162802460"/>
                        </a:ext>
                      </a:extLst>
                    </a:gridCol>
                    <a:gridCol w="1849840">
                      <a:extLst>
                        <a:ext uri="{9D8B030D-6E8A-4147-A177-3AD203B41FA5}">
                          <a16:colId xmlns:a16="http://schemas.microsoft.com/office/drawing/2014/main" val="1226474634"/>
                        </a:ext>
                      </a:extLst>
                    </a:gridCol>
                  </a:tblGrid>
                  <a:tr h="35420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3200" b="0" i="1" smtClean="0">
                                        <a:solidFill>
                                          <a:srgbClr val="990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990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3200" b="0" i="1" smtClean="0">
                                        <a:solidFill>
                                          <a:srgbClr val="990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r>
                                  <a:rPr lang="en-US" sz="3200" b="0" i="1" smtClean="0">
                                    <a:solidFill>
                                      <a:srgbClr val="990100"/>
                                    </a:solidFill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smtClean="0">
                                    <a:solidFill>
                                      <a:srgbClr val="9901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solidFill>
                                      <a:srgbClr val="9901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3200" b="0" i="1" smtClean="0">
                                    <a:solidFill>
                                      <a:srgbClr val="990100"/>
                                    </a:solidFill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lang="en-US" sz="3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3200" b="1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0" i="1" smtClean="0">
                                    <a:solidFill>
                                      <a:srgbClr val="9901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3200" b="0" i="1" smtClean="0">
                                    <a:solidFill>
                                      <a:srgbClr val="990100"/>
                                    </a:solidFill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lang="en-US" sz="3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990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990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990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3200" b="0" i="1" smtClean="0">
                                        <a:solidFill>
                                          <a:srgbClr val="990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990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990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3200" b="0" i="1" smtClean="0">
                                        <a:solidFill>
                                          <a:srgbClr val="990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990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3200" b="0" i="1" smtClean="0">
                                        <a:solidFill>
                                          <a:srgbClr val="990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1659352"/>
                      </a:ext>
                    </a:extLst>
                  </a:tr>
                  <a:tr h="401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1" dirty="0">
                              <a:solidFill>
                                <a:srgbClr val="011F5B"/>
                              </a:solidFill>
                            </a:rPr>
                            <a:t>80%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rgbClr val="011F5B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i="0" dirty="0">
                              <a:solidFill>
                                <a:srgbClr val="011F5B"/>
                              </a:solidFill>
                            </a:rPr>
                            <a:t>10</a:t>
                          </a:r>
                          <a:endParaRPr lang="en-US" sz="3200" b="0" dirty="0">
                            <a:solidFill>
                              <a:srgbClr val="011F5B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rgbClr val="011F5B"/>
                              </a:solidFill>
                            </a:rPr>
                            <a:t>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rgbClr val="011F5B"/>
                              </a:solidFill>
                            </a:rPr>
                            <a:t>-1.28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rgbClr val="011F5B"/>
                              </a:solidFill>
                            </a:rPr>
                            <a:t>1.28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380173"/>
                      </a:ext>
                    </a:extLst>
                  </a:tr>
                  <a:tr h="401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1" dirty="0">
                              <a:solidFill>
                                <a:srgbClr val="011F5B"/>
                              </a:solidFill>
                            </a:rPr>
                            <a:t>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0" dirty="0">
                              <a:solidFill>
                                <a:srgbClr val="011F5B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3200" b="0" i="0" dirty="0" smtClean="0">
                                    <a:solidFill>
                                      <a:srgbClr val="011F5B"/>
                                    </a:solidFill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3200" b="0" dirty="0">
                            <a:solidFill>
                              <a:srgbClr val="011F5B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rgbClr val="011F5B"/>
                              </a:solidFill>
                            </a:rPr>
                            <a:t>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rgbClr val="011F5B"/>
                              </a:solidFill>
                            </a:rPr>
                            <a:t>-1.64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rgbClr val="011F5B"/>
                              </a:solidFill>
                            </a:rPr>
                            <a:t>1.64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591220"/>
                      </a:ext>
                    </a:extLst>
                  </a:tr>
                  <a:tr h="401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1" dirty="0">
                              <a:solidFill>
                                <a:srgbClr val="011F5B"/>
                              </a:solidFill>
                            </a:rPr>
                            <a:t>95%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rgbClr val="011F5B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i="0" dirty="0">
                              <a:solidFill>
                                <a:srgbClr val="011F5B"/>
                              </a:solidFill>
                            </a:rPr>
                            <a:t>2.5</a:t>
                          </a:r>
                          <a:endParaRPr lang="en-US" sz="3200" b="0" dirty="0">
                            <a:solidFill>
                              <a:srgbClr val="011F5B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rgbClr val="011F5B"/>
                              </a:solidFill>
                            </a:rPr>
                            <a:t>97.5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rgbClr val="011F5B"/>
                              </a:solidFill>
                            </a:rPr>
                            <a:t>-1.96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rgbClr val="011F5B"/>
                              </a:solidFill>
                            </a:rPr>
                            <a:t>1.96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4678466"/>
                      </a:ext>
                    </a:extLst>
                  </a:tr>
                  <a:tr h="401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1" dirty="0">
                              <a:solidFill>
                                <a:srgbClr val="011F5B"/>
                              </a:solidFill>
                            </a:rPr>
                            <a:t>99%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0" dirty="0">
                              <a:solidFill>
                                <a:srgbClr val="011F5B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3200" b="0" i="0" dirty="0" smtClean="0">
                                    <a:solidFill>
                                      <a:srgbClr val="011F5B"/>
                                    </a:solidFill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US" sz="3200" b="0" dirty="0">
                            <a:solidFill>
                              <a:srgbClr val="011F5B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rgbClr val="011F5B"/>
                              </a:solidFill>
                            </a:rPr>
                            <a:t>99.5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rgbClr val="011F5B"/>
                              </a:solidFill>
                            </a:rPr>
                            <a:t>-2.58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rgbClr val="011F5B"/>
                              </a:solidFill>
                            </a:rPr>
                            <a:t>2.58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87401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49FAF516-F895-7341-AB4E-C13E6F36AF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040024"/>
                  </p:ext>
                </p:extLst>
              </p:nvPr>
            </p:nvGraphicFramePr>
            <p:xfrm>
              <a:off x="1210287" y="2667497"/>
              <a:ext cx="10430818" cy="2939288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1939547">
                      <a:extLst>
                        <a:ext uri="{9D8B030D-6E8A-4147-A177-3AD203B41FA5}">
                          <a16:colId xmlns:a16="http://schemas.microsoft.com/office/drawing/2014/main" val="1943914975"/>
                        </a:ext>
                      </a:extLst>
                    </a:gridCol>
                    <a:gridCol w="1042736">
                      <a:extLst>
                        <a:ext uri="{9D8B030D-6E8A-4147-A177-3AD203B41FA5}">
                          <a16:colId xmlns:a16="http://schemas.microsoft.com/office/drawing/2014/main" val="668328174"/>
                        </a:ext>
                      </a:extLst>
                    </a:gridCol>
                    <a:gridCol w="1443790">
                      <a:extLst>
                        <a:ext uri="{9D8B030D-6E8A-4147-A177-3AD203B41FA5}">
                          <a16:colId xmlns:a16="http://schemas.microsoft.com/office/drawing/2014/main" val="3295199799"/>
                        </a:ext>
                      </a:extLst>
                    </a:gridCol>
                    <a:gridCol w="2037347">
                      <a:extLst>
                        <a:ext uri="{9D8B030D-6E8A-4147-A177-3AD203B41FA5}">
                          <a16:colId xmlns:a16="http://schemas.microsoft.com/office/drawing/2014/main" val="1399374083"/>
                        </a:ext>
                      </a:extLst>
                    </a:gridCol>
                    <a:gridCol w="2117558">
                      <a:extLst>
                        <a:ext uri="{9D8B030D-6E8A-4147-A177-3AD203B41FA5}">
                          <a16:colId xmlns:a16="http://schemas.microsoft.com/office/drawing/2014/main" val="162802460"/>
                        </a:ext>
                      </a:extLst>
                    </a:gridCol>
                    <a:gridCol w="1849840">
                      <a:extLst>
                        <a:ext uri="{9D8B030D-6E8A-4147-A177-3AD203B41FA5}">
                          <a16:colId xmlns:a16="http://schemas.microsoft.com/office/drawing/2014/main" val="1226474634"/>
                        </a:ext>
                      </a:extLst>
                    </a:gridCol>
                  </a:tblGrid>
                  <a:tr h="6228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54" t="-2041" r="-437908" b="-4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7805" t="-2041" r="-717073" b="-4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7018" t="-2041" r="-415789" b="-4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8750" t="-2041" r="-196250" b="-4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5389" t="-2041" r="-88024" b="-4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63699" t="-2041" r="-685" b="-40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165935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1" dirty="0">
                              <a:solidFill>
                                <a:srgbClr val="011F5B"/>
                              </a:solidFill>
                            </a:rPr>
                            <a:t>80%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rgbClr val="011F5B"/>
                              </a:solidFill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i="0" dirty="0">
                              <a:solidFill>
                                <a:srgbClr val="011F5B"/>
                              </a:solidFill>
                            </a:rPr>
                            <a:t>10</a:t>
                          </a:r>
                          <a:endParaRPr lang="en-US" sz="3200" b="0" dirty="0">
                            <a:solidFill>
                              <a:srgbClr val="011F5B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rgbClr val="011F5B"/>
                              </a:solidFill>
                            </a:rPr>
                            <a:t>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rgbClr val="011F5B"/>
                              </a:solidFill>
                            </a:rPr>
                            <a:t>-1.28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rgbClr val="011F5B"/>
                              </a:solidFill>
                            </a:rPr>
                            <a:t>1.28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38017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1" dirty="0">
                              <a:solidFill>
                                <a:srgbClr val="011F5B"/>
                              </a:solidFill>
                            </a:rPr>
                            <a:t>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0" dirty="0">
                              <a:solidFill>
                                <a:srgbClr val="011F5B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7018" t="-208696" r="-415789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rgbClr val="011F5B"/>
                              </a:solidFill>
                            </a:rPr>
                            <a:t>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rgbClr val="011F5B"/>
                              </a:solidFill>
                            </a:rPr>
                            <a:t>-1.64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rgbClr val="011F5B"/>
                              </a:solidFill>
                            </a:rPr>
                            <a:t>1.64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59122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1" dirty="0">
                              <a:solidFill>
                                <a:srgbClr val="011F5B"/>
                              </a:solidFill>
                            </a:rPr>
                            <a:t>95%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rgbClr val="011F5B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i="0" dirty="0">
                              <a:solidFill>
                                <a:srgbClr val="011F5B"/>
                              </a:solidFill>
                            </a:rPr>
                            <a:t>2.5</a:t>
                          </a:r>
                          <a:endParaRPr lang="en-US" sz="3200" b="0" dirty="0">
                            <a:solidFill>
                              <a:srgbClr val="011F5B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rgbClr val="011F5B"/>
                              </a:solidFill>
                            </a:rPr>
                            <a:t>97.5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rgbClr val="011F5B"/>
                              </a:solidFill>
                            </a:rPr>
                            <a:t>-1.96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rgbClr val="011F5B"/>
                              </a:solidFill>
                            </a:rPr>
                            <a:t>1.96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467846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1" dirty="0">
                              <a:solidFill>
                                <a:srgbClr val="011F5B"/>
                              </a:solidFill>
                            </a:rPr>
                            <a:t>99%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0" dirty="0">
                              <a:solidFill>
                                <a:srgbClr val="011F5B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7018" t="-406522" r="-415789" b="-3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rgbClr val="011F5B"/>
                              </a:solidFill>
                            </a:rPr>
                            <a:t>99.5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rgbClr val="011F5B"/>
                              </a:solidFill>
                            </a:rPr>
                            <a:t>-2.58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solidFill>
                                <a:srgbClr val="011F5B"/>
                              </a:solidFill>
                            </a:rPr>
                            <a:t>2.58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87401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0907971-0CA4-E241-968C-4477840EA1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10287" y="1412818"/>
                <a:ext cx="10167018" cy="1123018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Based on the percentiles of the standard normal distribution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800" b="0" i="1" dirty="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800" dirty="0"/>
                  <a:t>there are some commonly reported CIs: </a:t>
                </a:r>
                <a:endParaRPr lang="en-US" sz="3600" dirty="0">
                  <a:effectLst/>
                </a:endParaRP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0907971-0CA4-E241-968C-4477840EA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0287" y="1412818"/>
                <a:ext cx="10167018" cy="1123018"/>
              </a:xfrm>
              <a:blipFill>
                <a:blip r:embed="rId5"/>
                <a:stretch>
                  <a:fillRect l="-1248" t="-78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12807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Statistical Inference: Hypothesis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44ABD4-C232-974D-9DC0-F65C5A328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1507" y="1170336"/>
                <a:ext cx="10245882" cy="5447289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r>
                  <a:rPr lang="en-US" sz="2800" b="1" dirty="0"/>
                  <a:t>Null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): An explicit statement about an unknown parameter that you want to test, e.g.,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8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b="1" dirty="0"/>
                  <a:t>Alternative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800" dirty="0"/>
                  <a:t>): An alternative statement about the unknown parameter used to compare to the null hypothesis e.g.,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8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 (two sided test)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8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 (one sided test)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8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 (one sided test)</a:t>
                </a:r>
              </a:p>
              <a:p>
                <a:r>
                  <a:rPr lang="en-US" sz="2800" dirty="0"/>
                  <a:t>Potential Errors:</a:t>
                </a:r>
              </a:p>
              <a:p>
                <a:pPr lvl="1"/>
                <a:r>
                  <a:rPr lang="en-US" sz="2800" i="0" dirty="0"/>
                  <a:t>Type I: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i="0" dirty="0"/>
                  <a:t>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i="0" dirty="0"/>
                  <a:t>is true</a:t>
                </a:r>
              </a:p>
              <a:p>
                <a:pPr lvl="1"/>
                <a:r>
                  <a:rPr lang="en-US" sz="2800" i="0" dirty="0"/>
                  <a:t>Type II: fail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i="0" dirty="0"/>
                  <a:t>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i="0" dirty="0"/>
                  <a:t> is true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44ABD4-C232-974D-9DC0-F65C5A328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1507" y="1170336"/>
                <a:ext cx="10245882" cy="5447289"/>
              </a:xfrm>
              <a:blipFill>
                <a:blip r:embed="rId4"/>
                <a:stretch>
                  <a:fillRect l="-1114" t="-18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4829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>
                <a:solidFill>
                  <a:srgbClr val="990100"/>
                </a:solidFill>
              </a:rPr>
              <a:t>Hypothesis Testing: One vs. Two Sided Test</a:t>
            </a:r>
            <a:endParaRPr lang="en-US" sz="4000" b="1" dirty="0">
              <a:solidFill>
                <a:srgbClr val="99010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507" y="1170336"/>
            <a:ext cx="10245882" cy="3449790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2400" b="1" dirty="0"/>
              <a:t>Two-sided test (two-tailed hypothesis):</a:t>
            </a:r>
            <a:r>
              <a:rPr lang="en-US" sz="2400" dirty="0"/>
              <a:t>  the direction of the effect is unknown (e.g., administration of experimental drug will result in a </a:t>
            </a:r>
            <a:r>
              <a:rPr lang="en-US" sz="2400" b="1" dirty="0"/>
              <a:t>different</a:t>
            </a:r>
            <a:r>
              <a:rPr lang="en-US" sz="2400" dirty="0"/>
              <a:t> systolic BP than that of current standard of care)</a:t>
            </a:r>
          </a:p>
          <a:p>
            <a:r>
              <a:rPr lang="en-US" sz="2400" b="1" dirty="0"/>
              <a:t>One-sided test (one-tailed hypothesis)</a:t>
            </a:r>
            <a:r>
              <a:rPr lang="en-US" sz="2400" dirty="0"/>
              <a:t>: outcome is expected in a single direction (e.g., administration of experimental drug will result in a </a:t>
            </a:r>
            <a:r>
              <a:rPr lang="en-US" sz="2400" b="1" dirty="0"/>
              <a:t>decrease or increase</a:t>
            </a:r>
            <a:r>
              <a:rPr lang="en-US" sz="2400" dirty="0"/>
              <a:t> in systolic BP)</a:t>
            </a:r>
          </a:p>
        </p:txBody>
      </p:sp>
      <p:pic>
        <p:nvPicPr>
          <p:cNvPr id="10" name="Picture 9" descr="A picture containing text, boat, scale, device&#10;&#10;Description automatically generated">
            <a:extLst>
              <a:ext uri="{FF2B5EF4-FFF2-40B4-BE49-F238E27FC236}">
                <a16:creationId xmlns:a16="http://schemas.microsoft.com/office/drawing/2014/main" id="{7456A2C0-F6E9-B646-A81F-05C193C90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564" y="3788054"/>
            <a:ext cx="3131089" cy="3009098"/>
          </a:xfrm>
          <a:prstGeom prst="rect">
            <a:avLst/>
          </a:prstGeom>
        </p:spPr>
      </p:pic>
      <p:pic>
        <p:nvPicPr>
          <p:cNvPr id="16" name="Picture 15" descr="A picture containing text, boat, scale, device&#10;&#10;Description automatically generated">
            <a:extLst>
              <a:ext uri="{FF2B5EF4-FFF2-40B4-BE49-F238E27FC236}">
                <a16:creationId xmlns:a16="http://schemas.microsoft.com/office/drawing/2014/main" id="{85674872-B56D-F645-876F-602CF1690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255" y="3798332"/>
            <a:ext cx="3131089" cy="30090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37AE2E-694B-3D42-9381-4213A8287CEA}"/>
              </a:ext>
            </a:extLst>
          </p:cNvPr>
          <p:cNvSpPr txBox="1"/>
          <p:nvPr/>
        </p:nvSpPr>
        <p:spPr>
          <a:xfrm>
            <a:off x="3383485" y="5213684"/>
            <a:ext cx="42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C123BD-8798-D548-BADB-8287EE52A38F}"/>
              </a:ext>
            </a:extLst>
          </p:cNvPr>
          <p:cNvSpPr txBox="1"/>
          <p:nvPr/>
        </p:nvSpPr>
        <p:spPr>
          <a:xfrm>
            <a:off x="8125326" y="3392724"/>
            <a:ext cx="165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One-Sided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66903C1-1C9C-5D40-A565-71563065A148}"/>
              </a:ext>
            </a:extLst>
          </p:cNvPr>
          <p:cNvCxnSpPr>
            <a:cxnSpLocks/>
          </p:cNvCxnSpPr>
          <p:nvPr/>
        </p:nvCxnSpPr>
        <p:spPr>
          <a:xfrm>
            <a:off x="1732548" y="5678905"/>
            <a:ext cx="0" cy="8401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65F3421-FCF9-ED48-A96A-5D8F088C513E}"/>
              </a:ext>
            </a:extLst>
          </p:cNvPr>
          <p:cNvCxnSpPr>
            <a:cxnSpLocks/>
          </p:cNvCxnSpPr>
          <p:nvPr/>
        </p:nvCxnSpPr>
        <p:spPr>
          <a:xfrm>
            <a:off x="3729790" y="5721996"/>
            <a:ext cx="0" cy="8401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D46A1A-6D2F-2E4E-8179-F679768E8B6F}"/>
              </a:ext>
            </a:extLst>
          </p:cNvPr>
          <p:cNvCxnSpPr>
            <a:cxnSpLocks/>
          </p:cNvCxnSpPr>
          <p:nvPr/>
        </p:nvCxnSpPr>
        <p:spPr>
          <a:xfrm>
            <a:off x="6040772" y="5689183"/>
            <a:ext cx="0" cy="8401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2DF43A4-20F2-144D-95F0-868985FE73BC}"/>
              </a:ext>
            </a:extLst>
          </p:cNvPr>
          <p:cNvSpPr txBox="1"/>
          <p:nvPr/>
        </p:nvSpPr>
        <p:spPr>
          <a:xfrm>
            <a:off x="2013285" y="3549316"/>
            <a:ext cx="165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Two-Sided</a:t>
            </a:r>
          </a:p>
        </p:txBody>
      </p:sp>
      <p:pic>
        <p:nvPicPr>
          <p:cNvPr id="25" name="Picture 24" descr="A picture containing text, boat, scale, device&#10;&#10;Description automatically generated">
            <a:extLst>
              <a:ext uri="{FF2B5EF4-FFF2-40B4-BE49-F238E27FC236}">
                <a16:creationId xmlns:a16="http://schemas.microsoft.com/office/drawing/2014/main" id="{DE207254-2B1D-1345-9C99-15C06DA47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322" y="3798332"/>
            <a:ext cx="3131089" cy="300909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939D1A-1BD8-4C43-9F86-7F1E13E263E6}"/>
              </a:ext>
            </a:extLst>
          </p:cNvPr>
          <p:cNvCxnSpPr>
            <a:cxnSpLocks/>
          </p:cNvCxnSpPr>
          <p:nvPr/>
        </p:nvCxnSpPr>
        <p:spPr>
          <a:xfrm>
            <a:off x="11471024" y="5732273"/>
            <a:ext cx="0" cy="8401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E96445-B05B-0741-BFB8-B156C7CAA8C3}"/>
              </a:ext>
            </a:extLst>
          </p:cNvPr>
          <p:cNvSpPr txBox="1"/>
          <p:nvPr/>
        </p:nvSpPr>
        <p:spPr>
          <a:xfrm>
            <a:off x="1538183" y="5182383"/>
            <a:ext cx="42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90229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Hypothesis Testing: Test Statistic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44ABD4-C232-974D-9DC0-F65C5A328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1507" y="1170336"/>
                <a:ext cx="10245882" cy="3036141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r>
                  <a:rPr lang="en-US" sz="2400" b="1" dirty="0"/>
                  <a:t>Test Statistic: </a:t>
                </a:r>
                <a:r>
                  <a:rPr lang="en-US" sz="2400" dirty="0"/>
                  <a:t>A summary measure of your sample, with known distribution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used for testing the null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9901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990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sz="2400" b="0" i="1" smtClean="0">
                          <a:solidFill>
                            <a:srgbClr val="9901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limUpp>
                        <m:limUppPr>
                          <m:ctrlPr>
                            <a:rPr lang="en-US" sz="2400" b="0" i="1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US" sz="2400" b="0" i="1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~ </m:t>
                          </m:r>
                        </m:e>
                        <m:li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lim>
                      </m:limUpp>
                      <m:r>
                        <a:rPr lang="en-US" sz="2400" b="0" i="1" smtClean="0">
                          <a:solidFill>
                            <a:srgbClr val="9901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9901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990100"/>
                          </a:solidFill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US" sz="2400" i="0" dirty="0"/>
              </a:p>
              <a:p>
                <a:r>
                  <a:rPr lang="en-US" sz="2400" b="1" dirty="0"/>
                  <a:t>Critical points</a:t>
                </a:r>
                <a:r>
                  <a:rPr lang="en-US" sz="2400" dirty="0"/>
                  <a:t>: Values (percentiles) of the known distribution of the test statistic above or below which the probability of Type I Error is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sz="2400" i="1" dirty="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l-GR" sz="2400" dirty="0"/>
                  <a:t>, </a:t>
                </a:r>
                <a:r>
                  <a:rPr lang="en-US" sz="2400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l-GR" sz="2400" i="1" dirty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l-GR" sz="2400" i="1" dirty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0" dirty="0" err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Ζ</m:t>
                        </m:r>
                      </m:e>
                      <m:sub>
                        <m:r>
                          <a:rPr lang="el-GR" sz="2400" i="1" dirty="0" err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0" dirty="0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l-GR" sz="2400" i="1" dirty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0" dirty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Ζ</m:t>
                        </m:r>
                      </m:e>
                      <m:sub>
                        <m:r>
                          <a:rPr lang="en-US" sz="2400" b="0" i="0" dirty="0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dirty="0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dirty="0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400" dirty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 dirty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 dirty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/2,</m:t>
                        </m:r>
                        <m:r>
                          <a:rPr lang="en-US" sz="2400" b="0" i="1" dirty="0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sub>
                    </m:sSub>
                  </m:oMath>
                </a14:m>
                <a:r>
                  <a:rPr lang="en-US" sz="2400" dirty="0"/>
                  <a:t>, etc.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44ABD4-C232-974D-9DC0-F65C5A328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1507" y="1170336"/>
                <a:ext cx="10245882" cy="3036141"/>
              </a:xfrm>
              <a:blipFill>
                <a:blip r:embed="rId4"/>
                <a:stretch>
                  <a:fillRect l="-743" t="-2083" r="-371" b="-1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AE488A7-B9EC-ED4D-8701-8FC1D39C2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953" y="3821859"/>
            <a:ext cx="6054047" cy="3036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C61FEA-F59E-4740-9EC4-C6DB22042A62}"/>
              </a:ext>
            </a:extLst>
          </p:cNvPr>
          <p:cNvSpPr txBox="1"/>
          <p:nvPr/>
        </p:nvSpPr>
        <p:spPr>
          <a:xfrm>
            <a:off x="5245768" y="5309937"/>
            <a:ext cx="2229853" cy="369332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Rejection Region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354DFDD-4541-1A45-A645-ECA387BDD305}"/>
              </a:ext>
            </a:extLst>
          </p:cNvPr>
          <p:cNvSpPr/>
          <p:nvPr/>
        </p:nvSpPr>
        <p:spPr>
          <a:xfrm rot="2191194">
            <a:off x="7307179" y="5718100"/>
            <a:ext cx="1331495" cy="183518"/>
          </a:xfrm>
          <a:prstGeom prst="rightArrow">
            <a:avLst/>
          </a:prstGeom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F9424E4-E31D-AC41-BF4D-F82D7427B935}"/>
              </a:ext>
            </a:extLst>
          </p:cNvPr>
          <p:cNvSpPr/>
          <p:nvPr/>
        </p:nvSpPr>
        <p:spPr>
          <a:xfrm rot="912343">
            <a:off x="7452990" y="5716028"/>
            <a:ext cx="3103031" cy="241625"/>
          </a:xfrm>
          <a:prstGeom prst="rightArrow">
            <a:avLst/>
          </a:prstGeom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385213-1174-D743-A1A1-B6B4AF4CF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936" y="4395537"/>
                <a:ext cx="4393526" cy="3539675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u="sng" dirty="0"/>
                  <a:t>Decision Rule (two-sided test):</a:t>
                </a:r>
              </a:p>
              <a:p>
                <a:pPr marL="0" indent="0">
                  <a:buNone/>
                </a:pPr>
                <a:r>
                  <a:rPr lang="en-US" sz="2400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if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l-GR" sz="2400" i="1" dirty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 dirty="0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l-GR" sz="2400" i="1" dirty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 dirty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990100"/>
                  </a:solidFill>
                </a:endParaRP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385213-1174-D743-A1A1-B6B4AF4CF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936" y="4395537"/>
                <a:ext cx="4393526" cy="3539675"/>
              </a:xfrm>
              <a:prstGeom prst="rect">
                <a:avLst/>
              </a:prstGeom>
              <a:blipFill>
                <a:blip r:embed="rId6"/>
                <a:stretch>
                  <a:fillRect l="-2305" t="-17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1019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Hypothesis Testing: P-value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44ABD4-C232-974D-9DC0-F65C5A328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1507" y="1170336"/>
                <a:ext cx="10245882" cy="3036141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r>
                  <a:rPr lang="en-US" sz="2400" b="1" dirty="0"/>
                  <a:t>P-value: </a:t>
                </a:r>
                <a:r>
                  <a:rPr lang="en-US" sz="2400" dirty="0"/>
                  <a:t>The probability of observing a value as extreme or more extreme than the calculated test statistic under the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e.g.: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9901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9901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990100"/>
                          </a:solidFill>
                          <a:latin typeface="Cambria Math" panose="02040503050406030204" pitchFamily="18" charset="0"/>
                        </a:rPr>
                        <m:t>value</m:t>
                      </m:r>
                      <m:r>
                        <a:rPr lang="en-US" sz="2400" b="0" i="1" smtClean="0">
                          <a:solidFill>
                            <a:srgbClr val="9901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9901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b="0" i="1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9901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9901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9901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44ABD4-C232-974D-9DC0-F65C5A328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1507" y="1170336"/>
                <a:ext cx="10245882" cy="3036141"/>
              </a:xfrm>
              <a:blipFill>
                <a:blip r:embed="rId3"/>
                <a:stretch>
                  <a:fillRect l="-743" t="-20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5C0260A-47C4-A344-94FB-5DD10C443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pic>
        <p:nvPicPr>
          <p:cNvPr id="15364" name="Picture 4" descr="Proportions (Step 3) » Biostatistics » College of Public Health and Health  Professions » University of Florida">
            <a:extLst>
              <a:ext uri="{FF2B5EF4-FFF2-40B4-BE49-F238E27FC236}">
                <a16:creationId xmlns:a16="http://schemas.microsoft.com/office/drawing/2014/main" id="{33D1B843-EF06-634C-96BF-6675AED8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514" y="2708521"/>
            <a:ext cx="4497571" cy="390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8453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Hypothesis Testing: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44ABD4-C232-974D-9DC0-F65C5A328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1507" y="1170336"/>
                <a:ext cx="10245882" cy="4877538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3000" b="1" dirty="0"/>
                  <a:t>Set the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00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000" dirty="0"/>
                  <a:t> </a:t>
                </a:r>
                <a:r>
                  <a:rPr lang="en-US" sz="3000" b="1" dirty="0"/>
                  <a:t>and alternative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000" b="0" i="0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/>
                  <a:t> </a:t>
                </a:r>
                <a:endParaRPr lang="en-US" sz="3000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3000" b="1" dirty="0">
                    <a:solidFill>
                      <a:srgbClr val="011F5B"/>
                    </a:solidFill>
                  </a:rPr>
                  <a:t>Set a level of significance,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0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000" dirty="0">
                  <a:solidFill>
                    <a:srgbClr val="99010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3000" b="1" dirty="0">
                    <a:solidFill>
                      <a:srgbClr val="011F5B"/>
                    </a:solidFill>
                  </a:rPr>
                  <a:t>Calculate a test statistic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3000" b="1" dirty="0">
                    <a:solidFill>
                      <a:srgbClr val="011F5B"/>
                    </a:solidFill>
                  </a:rPr>
                  <a:t>Use decision rule and/or p-value of the test to determine whether or not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00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000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3000" b="1" dirty="0">
                    <a:solidFill>
                      <a:srgbClr val="011F5B"/>
                    </a:solidFill>
                  </a:rPr>
                  <a:t>Conclusion: </a:t>
                </a:r>
                <a:r>
                  <a:rPr lang="en-US" sz="3000" b="1" u="sng" dirty="0">
                    <a:solidFill>
                      <a:srgbClr val="011F5B"/>
                    </a:solidFill>
                  </a:rPr>
                  <a:t>Reject</a:t>
                </a:r>
                <a:r>
                  <a:rPr lang="en-US" sz="3000" b="1" dirty="0">
                    <a:solidFill>
                      <a:srgbClr val="011F5B"/>
                    </a:solidFill>
                  </a:rPr>
                  <a:t> or </a:t>
                </a:r>
                <a:r>
                  <a:rPr lang="en-US" sz="3000" b="1" u="sng" dirty="0">
                    <a:solidFill>
                      <a:srgbClr val="011F5B"/>
                    </a:solidFill>
                  </a:rPr>
                  <a:t>fail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00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000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3000" b="1" dirty="0">
                  <a:solidFill>
                    <a:srgbClr val="011F5B"/>
                  </a:solidFill>
                </a:endParaRPr>
              </a:p>
              <a:p>
                <a:pPr marL="0" indent="0">
                  <a:buNone/>
                </a:pPr>
                <a:r>
                  <a:rPr lang="en-US" sz="3000" dirty="0">
                    <a:solidFill>
                      <a:srgbClr val="011F5B"/>
                    </a:solidFill>
                  </a:rPr>
                  <a:t>We </a:t>
                </a:r>
                <a:r>
                  <a:rPr lang="en-US" sz="3000" b="1" i="1" dirty="0">
                    <a:solidFill>
                      <a:srgbClr val="011F5B"/>
                    </a:solidFill>
                  </a:rPr>
                  <a:t>cannot</a:t>
                </a:r>
                <a:r>
                  <a:rPr lang="en-US" sz="3000" dirty="0">
                    <a:solidFill>
                      <a:srgbClr val="011F5B"/>
                    </a:solidFill>
                  </a:rPr>
                  <a:t>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00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000" dirty="0"/>
                  <a:t>, but only fail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00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000" dirty="0"/>
                  <a:t> </a:t>
                </a:r>
              </a:p>
              <a:p>
                <a:pPr marL="0" indent="0">
                  <a:buNone/>
                </a:pPr>
                <a:endParaRPr lang="en-US" sz="2400" b="1" dirty="0">
                  <a:solidFill>
                    <a:srgbClr val="011F5B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solidFill>
                    <a:srgbClr val="9901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44ABD4-C232-974D-9DC0-F65C5A328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1507" y="1170336"/>
                <a:ext cx="10245882" cy="4877538"/>
              </a:xfrm>
              <a:blipFill>
                <a:blip r:embed="rId3"/>
                <a:stretch>
                  <a:fillRect l="-1361" t="-20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628555B-1153-0044-9571-8F9719664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399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929961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rgbClr val="990100"/>
                </a:solidFill>
              </a:rPr>
              <a:t>Hypothesis Testing: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44ABD4-C232-974D-9DC0-F65C5A328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1507" y="1071041"/>
                <a:ext cx="10245882" cy="5447289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r>
                  <a:rPr lang="en-US" sz="2700" b="1" dirty="0"/>
                  <a:t>Going back to our prior example: </a:t>
                </a:r>
                <a:r>
                  <a:rPr lang="en-US" sz="2700" dirty="0"/>
                  <a:t>let’s test the hypothesis that the mean of systolic BP in the patients taking the new medication is 130.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7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700" i="1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=130</m:t>
                    </m:r>
                  </m:oMath>
                </a14:m>
                <a:r>
                  <a:rPr lang="en-US" sz="2700" dirty="0"/>
                  <a:t>)</a:t>
                </a:r>
              </a:p>
              <a:p>
                <a:r>
                  <a:rPr lang="en-US" sz="2700" b="1" dirty="0"/>
                  <a:t>Null Hypothesis</a:t>
                </a:r>
                <a:r>
                  <a:rPr lang="en-US" sz="27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7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700" b="0" i="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7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=130</m:t>
                    </m:r>
                  </m:oMath>
                </a14:m>
                <a:endParaRPr lang="en-US" sz="27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44ABD4-C232-974D-9DC0-F65C5A328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1507" y="1071041"/>
                <a:ext cx="10245882" cy="5447289"/>
              </a:xfrm>
              <a:blipFill>
                <a:blip r:embed="rId4"/>
                <a:stretch>
                  <a:fillRect l="-990" t="-16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boat, scale, device&#10;&#10;Description automatically generated">
            <a:extLst>
              <a:ext uri="{FF2B5EF4-FFF2-40B4-BE49-F238E27FC236}">
                <a16:creationId xmlns:a16="http://schemas.microsoft.com/office/drawing/2014/main" id="{3BB092A8-948A-0C40-B16C-77F2737DC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626" y="2214340"/>
            <a:ext cx="3872785" cy="3721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109CDA7-BBBA-4748-801D-05FF969DBD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2527" y="2835682"/>
                <a:ext cx="6857824" cy="544728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b="1" dirty="0"/>
                  <a:t>Alternative Hypothesis: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60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60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60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130</m:t>
                    </m:r>
                  </m:oMath>
                </a14:m>
                <a:r>
                  <a:rPr lang="en-US" sz="2600" dirty="0"/>
                  <a:t> (two sided test)</a:t>
                </a:r>
              </a:p>
              <a:p>
                <a:r>
                  <a:rPr lang="en-US" sz="2600" b="1" dirty="0"/>
                  <a:t>Test Statistic</a:t>
                </a:r>
                <a:r>
                  <a:rPr lang="en-US" sz="2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990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9901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990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9901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9901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sz="2400" i="1">
                                <a:solidFill>
                                  <a:srgbClr val="990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9901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990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>
                                    <a:solidFill>
                                      <a:srgbClr val="9901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24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rgbClr val="9901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136.32</m:t>
                        </m:r>
                        <m:r>
                          <a:rPr lang="en-US" sz="24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130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=29.91</m:t>
                    </m:r>
                  </m:oMath>
                </a14:m>
                <a:endParaRPr lang="en-US" sz="2400" b="0" dirty="0">
                  <a:solidFill>
                    <a:srgbClr val="990100"/>
                  </a:solidFill>
                </a:endParaRPr>
              </a:p>
              <a:p>
                <a:r>
                  <a:rPr lang="en-US" sz="2600" b="1" dirty="0"/>
                  <a:t>P-Value: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2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990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9901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200" b="0" i="1" smtClean="0">
                                <a:solidFill>
                                  <a:srgbClr val="9901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9901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  <m:r>
                      <a:rPr lang="en-US" sz="2200" b="0" i="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=2∗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2200" b="0" i="0" smtClean="0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&gt;29.91</m:t>
                        </m:r>
                      </m:e>
                    </m:d>
                    <m:r>
                      <a:rPr lang="en-US" sz="2200" b="0" i="0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&lt;0.0001</m:t>
                    </m:r>
                  </m:oMath>
                </a14:m>
                <a:endParaRPr lang="en-US" sz="2200" dirty="0"/>
              </a:p>
              <a:p>
                <a:r>
                  <a:rPr lang="en-US" sz="2600" b="1" dirty="0"/>
                  <a:t>Decision</a:t>
                </a:r>
                <a:r>
                  <a:rPr lang="en-US" sz="2600" dirty="0"/>
                  <a:t>: </a:t>
                </a:r>
                <a:r>
                  <a:rPr lang="en-US" sz="2400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conclude there is significance evidence at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2400" dirty="0"/>
                  <a:t> level to conclude that the mean of systolic BP in patients that take this new medication differs from 130.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109CDA7-BBBA-4748-801D-05FF969DB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7" y="2835682"/>
                <a:ext cx="6857824" cy="5447289"/>
              </a:xfrm>
              <a:prstGeom prst="rect">
                <a:avLst/>
              </a:prstGeom>
              <a:blipFill>
                <a:blip r:embed="rId6"/>
                <a:stretch>
                  <a:fillRect l="-1294" t="-1628" r="-22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3673F2C-A5D9-F144-A2E4-0457E1E38940}"/>
              </a:ext>
            </a:extLst>
          </p:cNvPr>
          <p:cNvSpPr txBox="1"/>
          <p:nvPr/>
        </p:nvSpPr>
        <p:spPr>
          <a:xfrm>
            <a:off x="10031897" y="5535303"/>
            <a:ext cx="108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=130</a:t>
            </a:r>
          </a:p>
        </p:txBody>
      </p:sp>
    </p:spTree>
    <p:extLst>
      <p:ext uri="{BB962C8B-B14F-4D97-AF65-F5344CB8AC3E}">
        <p14:creationId xmlns:p14="http://schemas.microsoft.com/office/powerpoint/2010/main" val="4012656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664" y="223411"/>
            <a:ext cx="10351698" cy="10387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507724">
              <a:lnSpc>
                <a:spcPct val="100000"/>
              </a:lnSpc>
            </a:pPr>
            <a:r>
              <a:rPr lang="en-US" spc="-11" dirty="0"/>
              <a:t>Using scatterplots to understand the relationship between two variables in R</a:t>
            </a:r>
            <a:endParaRPr spc="-11" dirty="0"/>
          </a:p>
        </p:txBody>
      </p:sp>
      <p:sp>
        <p:nvSpPr>
          <p:cNvPr id="3" name="object 3"/>
          <p:cNvSpPr txBox="1"/>
          <p:nvPr/>
        </p:nvSpPr>
        <p:spPr>
          <a:xfrm>
            <a:off x="1000664" y="1455539"/>
            <a:ext cx="11024559" cy="1043751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893" rIns="0" bIns="0" rtlCol="0">
            <a:spAutoFit/>
          </a:bodyPr>
          <a:lstStyle/>
          <a:p>
            <a:pPr>
              <a:spcBef>
                <a:spcPts val="7"/>
              </a:spcBef>
            </a:pPr>
            <a:endParaRPr sz="1687" dirty="0">
              <a:latin typeface="Times New Roman"/>
              <a:cs typeface="Times New Roman"/>
            </a:endParaRPr>
          </a:p>
          <a:p>
            <a:pPr marL="264309" marR="651398">
              <a:lnSpc>
                <a:spcPts val="1969"/>
              </a:lnSpc>
              <a:tabLst>
                <a:tab pos="3877132" algn="l"/>
              </a:tabLst>
            </a:pPr>
            <a:r>
              <a:rPr sz="2000" spc="-4" dirty="0">
                <a:latin typeface="Lucida Console"/>
                <a:cs typeface="Lucida Console"/>
              </a:rPr>
              <a:t>&gt; </a:t>
            </a:r>
            <a:r>
              <a:rPr lang="en-US" sz="2000" spc="-4" dirty="0">
                <a:solidFill>
                  <a:srgbClr val="0061FF"/>
                </a:solidFill>
                <a:latin typeface="Lucida Console"/>
                <a:cs typeface="Lucida Console"/>
              </a:rPr>
              <a:t>plot(</a:t>
            </a:r>
            <a:r>
              <a:rPr lang="en-US" sz="2000" spc="-4" dirty="0" err="1">
                <a:solidFill>
                  <a:srgbClr val="0061FF"/>
                </a:solidFill>
                <a:latin typeface="Lucida Console"/>
                <a:cs typeface="Lucida Console"/>
              </a:rPr>
              <a:t>data$Age</a:t>
            </a:r>
            <a:r>
              <a:rPr lang="en-US" sz="2000" spc="-4" dirty="0">
                <a:solidFill>
                  <a:srgbClr val="0061FF"/>
                </a:solidFill>
                <a:latin typeface="Lucida Console"/>
                <a:cs typeface="Lucida Console"/>
              </a:rPr>
              <a:t>, </a:t>
            </a:r>
            <a:r>
              <a:rPr lang="en-US" sz="2000" spc="-4" dirty="0" err="1">
                <a:solidFill>
                  <a:srgbClr val="0061FF"/>
                </a:solidFill>
                <a:latin typeface="Lucida Console"/>
                <a:cs typeface="Lucida Console"/>
              </a:rPr>
              <a:t>data$BMI</a:t>
            </a:r>
            <a:r>
              <a:rPr lang="en-US" sz="2000" spc="-4" dirty="0">
                <a:solidFill>
                  <a:srgbClr val="0061FF"/>
                </a:solidFill>
                <a:latin typeface="Lucida Console"/>
                <a:cs typeface="Lucida Console"/>
              </a:rPr>
              <a:t>, </a:t>
            </a:r>
            <a:r>
              <a:rPr lang="en-US" sz="2000" spc="-4" dirty="0" err="1">
                <a:solidFill>
                  <a:srgbClr val="0061FF"/>
                </a:solidFill>
                <a:latin typeface="Lucida Console"/>
                <a:cs typeface="Lucida Console"/>
              </a:rPr>
              <a:t>xlab</a:t>
            </a:r>
            <a:r>
              <a:rPr lang="en-US" sz="2000" spc="-4" dirty="0">
                <a:solidFill>
                  <a:srgbClr val="0061FF"/>
                </a:solidFill>
                <a:latin typeface="Lucida Console"/>
                <a:cs typeface="Lucida Console"/>
              </a:rPr>
              <a:t> = "Age", </a:t>
            </a:r>
            <a:r>
              <a:rPr lang="en-US" sz="2000" spc="-4" dirty="0" err="1">
                <a:solidFill>
                  <a:srgbClr val="0061FF"/>
                </a:solidFill>
                <a:latin typeface="Lucida Console"/>
                <a:cs typeface="Lucida Console"/>
              </a:rPr>
              <a:t>ylab</a:t>
            </a:r>
            <a:r>
              <a:rPr lang="en-US" sz="2000" spc="-4" dirty="0">
                <a:solidFill>
                  <a:srgbClr val="0061FF"/>
                </a:solidFill>
                <a:latin typeface="Lucida Console"/>
                <a:cs typeface="Lucida Console"/>
              </a:rPr>
              <a:t> = "BMI", main = "Age vs. BMI")</a:t>
            </a:r>
          </a:p>
          <a:p>
            <a:pPr marL="264309" marR="651398">
              <a:lnSpc>
                <a:spcPts val="1969"/>
              </a:lnSpc>
              <a:tabLst>
                <a:tab pos="3877132" algn="l"/>
              </a:tabLst>
            </a:pPr>
            <a:endParaRPr lang="en-US" sz="2400" spc="-4" dirty="0">
              <a:solidFill>
                <a:srgbClr val="0061FF"/>
              </a:solidFill>
              <a:latin typeface="Lucida Console"/>
              <a:cs typeface="Lucida Consol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2DB16C-B123-EB45-A64C-FFF23FC0C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01EA53C-8197-FA4B-BEBD-F67D2A5B8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143" y="2625684"/>
            <a:ext cx="6886755" cy="3979014"/>
          </a:xfrm>
          <a:prstGeom prst="rect">
            <a:avLst/>
          </a:prstGeom>
        </p:spPr>
      </p:pic>
      <p:sp>
        <p:nvSpPr>
          <p:cNvPr id="8" name="object 9">
            <a:extLst>
              <a:ext uri="{FF2B5EF4-FFF2-40B4-BE49-F238E27FC236}">
                <a16:creationId xmlns:a16="http://schemas.microsoft.com/office/drawing/2014/main" id="{29C834BC-6D21-4A43-9A3B-EFE9C2859649}"/>
              </a:ext>
            </a:extLst>
          </p:cNvPr>
          <p:cNvSpPr txBox="1"/>
          <p:nvPr/>
        </p:nvSpPr>
        <p:spPr>
          <a:xfrm>
            <a:off x="8983282" y="3730596"/>
            <a:ext cx="236908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 algn="ctr">
              <a:lnSpc>
                <a:spcPts val="1969"/>
              </a:lnSpc>
            </a:pPr>
            <a:r>
              <a:rPr lang="en-US" sz="1687" spc="-77" dirty="0">
                <a:solidFill>
                  <a:srgbClr val="990100"/>
                </a:solidFill>
                <a:latin typeface="Gill Sans MT"/>
                <a:cs typeface="Gill Sans MT"/>
              </a:rPr>
              <a:t>There does not appear to be any obvious linear relationship here!</a:t>
            </a:r>
            <a:endParaRPr sz="1687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852135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5557" y="2393157"/>
            <a:ext cx="6061025" cy="13542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2056434" algn="l"/>
                <a:tab pos="2854272" algn="l"/>
                <a:tab pos="4071346" algn="l"/>
                <a:tab pos="4949549" algn="l"/>
              </a:tabLst>
            </a:pPr>
            <a:r>
              <a:rPr lang="en-US" spc="-4" dirty="0"/>
              <a:t>Hypothesis tests &amp; confidence intervals in R</a:t>
            </a:r>
            <a:endParaRPr spc="-4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E6A98-B33F-B543-8869-BB70B28B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254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79894" y="214313"/>
                <a:ext cx="11312106" cy="1415772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marL="8929">
                  <a:lnSpc>
                    <a:spcPct val="100000"/>
                  </a:lnSpc>
                  <a:tabLst>
                    <a:tab pos="703188" algn="l"/>
                  </a:tabLst>
                </a:pPr>
                <a:r>
                  <a:rPr lang="en-US" sz="3600" spc="-109" dirty="0">
                    <a:solidFill>
                      <a:srgbClr val="002060"/>
                    </a:solidFill>
                  </a:rPr>
                  <a:t>List of Common Statistical Tests: Continuous Data</a:t>
                </a:r>
                <a:br>
                  <a:rPr lang="en-US" sz="3600" spc="-109" dirty="0">
                    <a:solidFill>
                      <a:srgbClr val="002060"/>
                    </a:solidFill>
                  </a:rPr>
                </a:br>
                <a:r>
                  <a:rPr lang="en-US" sz="2000" spc="-109" dirty="0">
                    <a:solidFill>
                      <a:srgbClr val="002060"/>
                    </a:solidFill>
                    <a:latin typeface="Franklin Gothic Book" panose="020B0503020102020204" pitchFamily="34" charset="0"/>
                  </a:rPr>
                  <a:t>Test for Population mean </a:t>
                </a:r>
                <a14:m>
                  <m:oMath xmlns:m="http://schemas.openxmlformats.org/officeDocument/2006/math">
                    <m:r>
                      <a:rPr lang="en-US" sz="2000" i="1" spc="-109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spc="-109" dirty="0">
                    <a:solidFill>
                      <a:srgbClr val="002060"/>
                    </a:solidFill>
                    <a:latin typeface="Franklin Gothic Book" panose="020B0503020102020204" pitchFamily="34" charset="0"/>
                  </a:rPr>
                  <a:t> or difference of two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09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09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 spc="-109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spc="-109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spc="-109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09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 spc="-109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sz="3600" spc="-109" dirty="0">
                    <a:solidFill>
                      <a:srgbClr val="002060"/>
                    </a:solidFill>
                  </a:rPr>
                </a:br>
                <a:r>
                  <a:rPr lang="en-US" sz="3600" spc="-109" dirty="0">
                    <a:solidFill>
                      <a:srgbClr val="002060"/>
                    </a:solidFill>
                  </a:rPr>
                  <a:t>  </a:t>
                </a:r>
                <a:endParaRPr sz="3600" spc="-4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object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79894" y="214313"/>
                <a:ext cx="11312106" cy="1415772"/>
              </a:xfrm>
              <a:prstGeom prst="rect">
                <a:avLst/>
              </a:prstGeom>
              <a:blipFill>
                <a:blip r:embed="rId2"/>
                <a:stretch>
                  <a:fillRect l="-2354" t="-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AB789942-70F2-3D4A-AD38-52A4F1671C31}"/>
              </a:ext>
            </a:extLst>
          </p:cNvPr>
          <p:cNvGraphicFramePr>
            <a:graphicFrameLocks noGrp="1"/>
          </p:cNvGraphicFramePr>
          <p:nvPr/>
        </p:nvGraphicFramePr>
        <p:xfrm>
          <a:off x="1659521" y="1171138"/>
          <a:ext cx="8809925" cy="3734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794">
                  <a:extLst>
                    <a:ext uri="{9D8B030D-6E8A-4147-A177-3AD203B41FA5}">
                      <a16:colId xmlns:a16="http://schemas.microsoft.com/office/drawing/2014/main" val="2976286197"/>
                    </a:ext>
                  </a:extLst>
                </a:gridCol>
                <a:gridCol w="1322316">
                  <a:extLst>
                    <a:ext uri="{9D8B030D-6E8A-4147-A177-3AD203B41FA5}">
                      <a16:colId xmlns:a16="http://schemas.microsoft.com/office/drawing/2014/main" val="500861633"/>
                    </a:ext>
                  </a:extLst>
                </a:gridCol>
                <a:gridCol w="1838350">
                  <a:extLst>
                    <a:ext uri="{9D8B030D-6E8A-4147-A177-3AD203B41FA5}">
                      <a16:colId xmlns:a16="http://schemas.microsoft.com/office/drawing/2014/main" val="609602746"/>
                    </a:ext>
                  </a:extLst>
                </a:gridCol>
                <a:gridCol w="4124465">
                  <a:extLst>
                    <a:ext uri="{9D8B030D-6E8A-4147-A177-3AD203B41FA5}">
                      <a16:colId xmlns:a16="http://schemas.microsoft.com/office/drawing/2014/main" val="4247118767"/>
                    </a:ext>
                  </a:extLst>
                </a:gridCol>
              </a:tblGrid>
              <a:tr h="578644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# of Populations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Parametric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Function in R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3619705997"/>
                  </a:ext>
                </a:extLst>
              </a:tr>
              <a:tr h="492919">
                <a:tc rowSpan="4"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Parametric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1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One-sample t </a:t>
                      </a:r>
                    </a:p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One sample z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r>
                        <a:rPr lang="en-US" sz="1300" b="1" dirty="0" err="1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t.test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(</a:t>
                      </a:r>
                      <a:r>
                        <a:rPr lang="en-US" sz="1300" b="1" dirty="0" err="1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x</a:t>
                      </a:r>
                      <a:r>
                        <a:rPr lang="en-US" sz="13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,data</a:t>
                      </a:r>
                      <a:r>
                        <a:rPr lang="en-US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sz="13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my_data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)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2918622529"/>
                  </a:ext>
                </a:extLst>
              </a:tr>
              <a:tr h="278606">
                <a:tc vMerge="1">
                  <a:txBody>
                    <a:bodyPr/>
                    <a:lstStyle/>
                    <a:p>
                      <a:endParaRPr lang="en-US" sz="2800" dirty="0">
                        <a:solidFill>
                          <a:srgbClr val="990100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2, dependent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Paired t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err="1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t.test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(</a:t>
                      </a:r>
                      <a:r>
                        <a:rPr lang="en-US" sz="1300" b="1" dirty="0" err="1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y~x,paired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=</a:t>
                      </a:r>
                      <a:r>
                        <a:rPr lang="en-US" sz="1300" b="1" dirty="0" err="1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TRUE</a:t>
                      </a:r>
                      <a:r>
                        <a:rPr lang="en-US" sz="13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,data</a:t>
                      </a:r>
                      <a:r>
                        <a:rPr lang="en-US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sz="13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my_data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)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1132321998"/>
                  </a:ext>
                </a:extLst>
              </a:tr>
              <a:tr h="387671">
                <a:tc vMerge="1">
                  <a:txBody>
                    <a:bodyPr/>
                    <a:lstStyle/>
                    <a:p>
                      <a:endParaRPr lang="en-US" sz="2800" dirty="0">
                        <a:solidFill>
                          <a:srgbClr val="990100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2, independent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Two-sample t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err="1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t.test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(</a:t>
                      </a:r>
                      <a:r>
                        <a:rPr lang="en-US" sz="1300" b="1" dirty="0" err="1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y~x</a:t>
                      </a:r>
                      <a:r>
                        <a:rPr lang="en-US" sz="13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,data</a:t>
                      </a:r>
                      <a:r>
                        <a:rPr lang="en-US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sz="13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my_data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)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2317115647"/>
                  </a:ext>
                </a:extLst>
              </a:tr>
              <a:tr h="471488">
                <a:tc vMerge="1">
                  <a:txBody>
                    <a:bodyPr/>
                    <a:lstStyle/>
                    <a:p>
                      <a:endParaRPr lang="en-US" sz="2800" dirty="0">
                        <a:solidFill>
                          <a:srgbClr val="990100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K, independent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One-way ANOVA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r>
                        <a:rPr lang="en-US" sz="13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res.aov</a:t>
                      </a:r>
                      <a:r>
                        <a:rPr lang="en-US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 &lt;- </a:t>
                      </a:r>
                      <a:r>
                        <a:rPr lang="en-US" sz="13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aov</a:t>
                      </a:r>
                      <a:r>
                        <a:rPr lang="en-US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(y ~ </a:t>
                      </a:r>
                      <a:r>
                        <a:rPr lang="en-US" sz="13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x,data</a:t>
                      </a:r>
                      <a:r>
                        <a:rPr lang="en-US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sz="13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my_data</a:t>
                      </a:r>
                      <a:r>
                        <a:rPr lang="en-US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r>
                        <a:rPr lang="en-US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summary(</a:t>
                      </a:r>
                      <a:r>
                        <a:rPr lang="en-US" sz="13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res.aov</a:t>
                      </a:r>
                      <a:r>
                        <a:rPr lang="en-US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)</a:t>
                      </a:r>
                      <a:endParaRPr lang="en-US" sz="1300" b="1" dirty="0">
                        <a:solidFill>
                          <a:srgbClr val="00206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1452494326"/>
                  </a:ext>
                </a:extLst>
              </a:tr>
              <a:tr h="278606">
                <a:tc rowSpan="4"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Nonparametric</a:t>
                      </a:r>
                    </a:p>
                    <a:p>
                      <a:pPr algn="l"/>
                      <a:endParaRPr lang="en-US" sz="1700" dirty="0">
                        <a:solidFill>
                          <a:srgbClr val="990100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1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Wilcoxon signed-rank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r>
                        <a:rPr lang="en-US" sz="1300" b="1" dirty="0" err="1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wilcox.test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(x</a:t>
                      </a:r>
                      <a:r>
                        <a:rPr lang="en-US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, data = </a:t>
                      </a:r>
                      <a:r>
                        <a:rPr lang="en-US" sz="13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my_data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)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3985818302"/>
                  </a:ext>
                </a:extLst>
              </a:tr>
              <a:tr h="471488"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rgbClr val="990100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2, dependent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Wilcoxon signed-rank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err="1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wilcox.test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(</a:t>
                      </a:r>
                      <a:r>
                        <a:rPr lang="en-US" sz="1300" b="1" dirty="0" err="1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x,y,paired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=</a:t>
                      </a:r>
                      <a:r>
                        <a:rPr lang="en-US" sz="1300" b="1" dirty="0" err="1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TRUE</a:t>
                      </a:r>
                      <a:r>
                        <a:rPr lang="en-US" sz="13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,data</a:t>
                      </a:r>
                      <a:r>
                        <a:rPr lang="en-US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sz="13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my_data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)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3348770005"/>
                  </a:ext>
                </a:extLst>
              </a:tr>
              <a:tr h="492919"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rgbClr val="990100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2, independent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Wilcoxon rank-sum (Mann Whitney)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err="1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wilcox.test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(</a:t>
                      </a:r>
                      <a:r>
                        <a:rPr lang="en-US" sz="1300" b="1" dirty="0" err="1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x,y</a:t>
                      </a:r>
                      <a:r>
                        <a:rPr lang="en-US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, data = </a:t>
                      </a:r>
                      <a:r>
                        <a:rPr lang="en-US" sz="13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my_data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)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3836489149"/>
                  </a:ext>
                </a:extLst>
              </a:tr>
              <a:tr h="278606"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rgbClr val="990100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K, independent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Kruskal-Wallis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r>
                        <a:rPr lang="en-US" sz="1300" b="1" dirty="0" err="1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kruskal.test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(</a:t>
                      </a:r>
                      <a:r>
                        <a:rPr lang="en-US" sz="1300" b="1" dirty="0" err="1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x,y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data = </a:t>
                      </a:r>
                      <a:r>
                        <a:rPr lang="en-US" sz="13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my_data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)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1278486355"/>
                  </a:ext>
                </a:extLst>
              </a:tr>
            </a:tbl>
          </a:graphicData>
        </a:graphic>
      </p:graphicFrame>
      <p:sp>
        <p:nvSpPr>
          <p:cNvPr id="9" name="object 2">
            <a:extLst>
              <a:ext uri="{FF2B5EF4-FFF2-40B4-BE49-F238E27FC236}">
                <a16:creationId xmlns:a16="http://schemas.microsoft.com/office/drawing/2014/main" id="{D0B2238E-8FF1-C64E-9672-85BF906C11D6}"/>
              </a:ext>
            </a:extLst>
          </p:cNvPr>
          <p:cNvSpPr txBox="1">
            <a:spLocks/>
          </p:cNvSpPr>
          <p:nvPr/>
        </p:nvSpPr>
        <p:spPr>
          <a:xfrm>
            <a:off x="1661622" y="4639148"/>
            <a:ext cx="8588258" cy="10819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8929" defTabSz="642915">
              <a:tabLst>
                <a:tab pos="703188" algn="l"/>
              </a:tabLst>
            </a:pPr>
            <a:endParaRPr lang="en-US" sz="1406" kern="0" spc="-109" dirty="0">
              <a:solidFill>
                <a:srgbClr val="002060"/>
              </a:solidFill>
              <a:latin typeface="Franklin Gothic Book" panose="020B0503020102020204" pitchFamily="34" charset="0"/>
            </a:endParaRPr>
          </a:p>
          <a:p>
            <a:pPr marL="8929" defTabSz="642915">
              <a:tabLst>
                <a:tab pos="703188" algn="l"/>
              </a:tabLst>
            </a:pPr>
            <a:r>
              <a:rPr lang="en-US" sz="2531" b="1" u="sng" kern="0" spc="-109" dirty="0">
                <a:solidFill>
                  <a:srgbClr val="002060"/>
                </a:solidFill>
                <a:latin typeface="Franklin Gothic Book" panose="020B0503020102020204" pitchFamily="34" charset="0"/>
              </a:rPr>
              <a:t>Sample Data:</a:t>
            </a:r>
            <a:br>
              <a:rPr lang="ar-AE" sz="3094" kern="0" spc="-109" dirty="0">
                <a:solidFill>
                  <a:srgbClr val="002060"/>
                </a:solidFill>
              </a:rPr>
            </a:br>
            <a:r>
              <a:rPr lang="ar-AE" sz="3094" kern="0" spc="-109" dirty="0">
                <a:solidFill>
                  <a:srgbClr val="002060"/>
                </a:solidFill>
              </a:rPr>
              <a:t>  </a:t>
            </a:r>
            <a:endParaRPr lang="ar-AE" sz="3094" kern="0" spc="-4" dirty="0">
              <a:solidFill>
                <a:srgbClr val="002060"/>
              </a:solidFill>
            </a:endParaRPr>
          </a:p>
        </p:txBody>
      </p:sp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C5A04F49-FF0F-8448-82AB-7AE49C36DA21}"/>
              </a:ext>
            </a:extLst>
          </p:cNvPr>
          <p:cNvGraphicFramePr>
            <a:graphicFrameLocks noGrp="1"/>
          </p:cNvGraphicFramePr>
          <p:nvPr/>
        </p:nvGraphicFramePr>
        <p:xfrm>
          <a:off x="1667925" y="5325240"/>
          <a:ext cx="4635557" cy="1456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749">
                  <a:extLst>
                    <a:ext uri="{9D8B030D-6E8A-4147-A177-3AD203B41FA5}">
                      <a16:colId xmlns:a16="http://schemas.microsoft.com/office/drawing/2014/main" val="1242859174"/>
                    </a:ext>
                  </a:extLst>
                </a:gridCol>
                <a:gridCol w="2475808">
                  <a:extLst>
                    <a:ext uri="{9D8B030D-6E8A-4147-A177-3AD203B41FA5}">
                      <a16:colId xmlns:a16="http://schemas.microsoft.com/office/drawing/2014/main" val="1502114519"/>
                    </a:ext>
                  </a:extLst>
                </a:gridCol>
              </a:tblGrid>
              <a:tr h="4071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990100"/>
                          </a:solidFill>
                        </a:rPr>
                        <a:t>x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990100"/>
                          </a:solidFill>
                        </a:rPr>
                        <a:t>(e.g. systolic BP at one hospital)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990100"/>
                          </a:solidFill>
                        </a:rPr>
                        <a:t>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990100"/>
                          </a:solidFill>
                        </a:rPr>
                        <a:t>(e.g. systolic BP at another hospital)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422117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119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130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847434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122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139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79955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…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…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93797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142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121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48078"/>
                  </a:ext>
                </a:extLst>
              </a:tr>
            </a:tbl>
          </a:graphicData>
        </a:graphic>
      </p:graphicFrame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E43525DB-2561-2248-B2B3-CD92DFE38090}"/>
              </a:ext>
            </a:extLst>
          </p:cNvPr>
          <p:cNvGraphicFramePr>
            <a:graphicFrameLocks noGrp="1"/>
          </p:cNvGraphicFramePr>
          <p:nvPr/>
        </p:nvGraphicFramePr>
        <p:xfrm>
          <a:off x="6577677" y="5180162"/>
          <a:ext cx="3952700" cy="162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600">
                  <a:extLst>
                    <a:ext uri="{9D8B030D-6E8A-4147-A177-3AD203B41FA5}">
                      <a16:colId xmlns:a16="http://schemas.microsoft.com/office/drawing/2014/main" val="1242859174"/>
                    </a:ext>
                  </a:extLst>
                </a:gridCol>
                <a:gridCol w="2111100">
                  <a:extLst>
                    <a:ext uri="{9D8B030D-6E8A-4147-A177-3AD203B41FA5}">
                      <a16:colId xmlns:a16="http://schemas.microsoft.com/office/drawing/2014/main" val="1502114519"/>
                    </a:ext>
                  </a:extLst>
                </a:gridCol>
              </a:tblGrid>
              <a:tr h="57864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990100"/>
                          </a:solidFill>
                        </a:rPr>
                        <a:t>x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990100"/>
                          </a:solidFill>
                        </a:rPr>
                        <a:t>(e.g. systolic BP of one group before treatment)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990100"/>
                          </a:solidFill>
                        </a:rPr>
                        <a:t>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990100"/>
                          </a:solidFill>
                        </a:rPr>
                        <a:t>(e.g. systolic BP of that SAME group after treatment)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422117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119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130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847434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122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139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79955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…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…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93797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142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121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48078"/>
                  </a:ext>
                </a:extLst>
              </a:tr>
            </a:tbl>
          </a:graphicData>
        </a:graphic>
      </p:graphicFrame>
      <p:sp>
        <p:nvSpPr>
          <p:cNvPr id="12" name="object 2">
            <a:extLst>
              <a:ext uri="{FF2B5EF4-FFF2-40B4-BE49-F238E27FC236}">
                <a16:creationId xmlns:a16="http://schemas.microsoft.com/office/drawing/2014/main" id="{7307F960-6803-C340-AA6F-7443C8A72084}"/>
              </a:ext>
            </a:extLst>
          </p:cNvPr>
          <p:cNvSpPr txBox="1">
            <a:spLocks/>
          </p:cNvSpPr>
          <p:nvPr/>
        </p:nvSpPr>
        <p:spPr>
          <a:xfrm>
            <a:off x="4060031" y="4834139"/>
            <a:ext cx="1071563" cy="475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8929" defTabSz="642915">
              <a:tabLst>
                <a:tab pos="703188" algn="l"/>
              </a:tabLst>
            </a:pPr>
            <a:endParaRPr lang="en-US" sz="1406" kern="0" spc="-109" dirty="0">
              <a:solidFill>
                <a:srgbClr val="002060"/>
              </a:solidFill>
              <a:latin typeface="Franklin Gothic Book" panose="020B0503020102020204" pitchFamily="34" charset="0"/>
            </a:endParaRPr>
          </a:p>
          <a:p>
            <a:pPr marL="8929" defTabSz="642915">
              <a:tabLst>
                <a:tab pos="703188" algn="l"/>
              </a:tabLst>
            </a:pPr>
            <a:r>
              <a:rPr lang="en-US" sz="1687" kern="0" spc="-109" dirty="0">
                <a:solidFill>
                  <a:srgbClr val="002060"/>
                </a:solidFill>
                <a:latin typeface="Franklin Gothic Book" panose="020B0503020102020204" pitchFamily="34" charset="0"/>
              </a:rPr>
              <a:t>Independent</a:t>
            </a:r>
            <a:endParaRPr lang="ar-AE" sz="2250" kern="0" spc="-4" dirty="0">
              <a:solidFill>
                <a:srgbClr val="002060"/>
              </a:solidFill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11F5DBD9-AEFA-7646-89AC-476493B4322F}"/>
              </a:ext>
            </a:extLst>
          </p:cNvPr>
          <p:cNvSpPr txBox="1">
            <a:spLocks/>
          </p:cNvSpPr>
          <p:nvPr/>
        </p:nvSpPr>
        <p:spPr>
          <a:xfrm>
            <a:off x="5658445" y="4712472"/>
            <a:ext cx="1071563" cy="475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8929" defTabSz="642915">
              <a:tabLst>
                <a:tab pos="703188" algn="l"/>
              </a:tabLst>
            </a:pPr>
            <a:endParaRPr lang="en-US" sz="1406" kern="0" spc="-109" dirty="0">
              <a:solidFill>
                <a:srgbClr val="002060"/>
              </a:solidFill>
              <a:latin typeface="Franklin Gothic Book" panose="020B0503020102020204" pitchFamily="34" charset="0"/>
            </a:endParaRPr>
          </a:p>
          <a:p>
            <a:pPr marL="8929" defTabSz="642915">
              <a:tabLst>
                <a:tab pos="703188" algn="l"/>
              </a:tabLst>
            </a:pPr>
            <a:r>
              <a:rPr lang="en-US" sz="1687" kern="0" spc="-109" dirty="0">
                <a:solidFill>
                  <a:srgbClr val="002060"/>
                </a:solidFill>
                <a:latin typeface="Franklin Gothic Book" panose="020B0503020102020204" pitchFamily="34" charset="0"/>
              </a:rPr>
              <a:t>Dependent</a:t>
            </a:r>
            <a:endParaRPr lang="ar-AE" sz="2250" kern="0" spc="-4" dirty="0">
              <a:solidFill>
                <a:srgbClr val="00206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08413A-6A52-DE40-BE3B-C188A8C5A471}"/>
              </a:ext>
            </a:extLst>
          </p:cNvPr>
          <p:cNvCxnSpPr>
            <a:cxnSpLocks/>
            <a:stCxn id="10" idx="0"/>
          </p:cNvCxnSpPr>
          <p:nvPr/>
        </p:nvCxnSpPr>
        <p:spPr>
          <a:xfrm flipH="1">
            <a:off x="3840466" y="5325240"/>
            <a:ext cx="145237" cy="193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9968A4-200F-5C45-B24D-0E44FEEBC3D0}"/>
              </a:ext>
            </a:extLst>
          </p:cNvPr>
          <p:cNvCxnSpPr>
            <a:cxnSpLocks/>
          </p:cNvCxnSpPr>
          <p:nvPr/>
        </p:nvCxnSpPr>
        <p:spPr>
          <a:xfrm>
            <a:off x="6018914" y="5187489"/>
            <a:ext cx="711094" cy="122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2440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935709" y="58574"/>
                <a:ext cx="10765766" cy="1661993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marL="8929">
                  <a:lnSpc>
                    <a:spcPct val="100000"/>
                  </a:lnSpc>
                  <a:tabLst>
                    <a:tab pos="703188" algn="l"/>
                  </a:tabLst>
                </a:pPr>
                <a:r>
                  <a:rPr lang="en-US" sz="4000" spc="-109" dirty="0">
                    <a:solidFill>
                      <a:srgbClr val="002060"/>
                    </a:solidFill>
                  </a:rPr>
                  <a:t>List of Common Statistical Tests: Binary Data</a:t>
                </a:r>
                <a:br>
                  <a:rPr lang="en-US" sz="4000" spc="-109" dirty="0">
                    <a:solidFill>
                      <a:srgbClr val="002060"/>
                    </a:solidFill>
                  </a:rPr>
                </a:br>
                <a:r>
                  <a:rPr lang="en-US" sz="2400" spc="-109" dirty="0">
                    <a:solidFill>
                      <a:srgbClr val="002060"/>
                    </a:solidFill>
                    <a:latin typeface="Franklin Gothic Book" panose="020B0503020102020204" pitchFamily="34" charset="0"/>
                  </a:rPr>
                  <a:t>Test for Population proportion </a:t>
                </a:r>
                <a14:m>
                  <m:oMath xmlns:m="http://schemas.openxmlformats.org/officeDocument/2006/math">
                    <m:r>
                      <a:rPr lang="en-US" sz="2400" i="1" spc="-109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spc="-109" dirty="0">
                    <a:solidFill>
                      <a:srgbClr val="002060"/>
                    </a:solidFill>
                    <a:latin typeface="Franklin Gothic Book" panose="020B0503020102020204" pitchFamily="34" charset="0"/>
                  </a:rPr>
                  <a:t> or difference of two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09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pc="-109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pc="-109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pc="-109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 spc="-109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pc="-109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pc="-109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sz="4000" spc="-109" dirty="0">
                    <a:solidFill>
                      <a:srgbClr val="002060"/>
                    </a:solidFill>
                  </a:rPr>
                </a:br>
                <a:r>
                  <a:rPr lang="en-US" sz="4000" spc="-109" dirty="0">
                    <a:solidFill>
                      <a:srgbClr val="002060"/>
                    </a:solidFill>
                  </a:rPr>
                  <a:t>  </a:t>
                </a:r>
                <a:endParaRPr sz="4000" spc="-4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object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35709" y="58574"/>
                <a:ext cx="10765766" cy="1661993"/>
              </a:xfrm>
              <a:prstGeom prst="rect">
                <a:avLst/>
              </a:prstGeom>
              <a:blipFill>
                <a:blip r:embed="rId2"/>
                <a:stretch>
                  <a:fillRect l="-2827" t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AB789942-70F2-3D4A-AD38-52A4F1671C31}"/>
              </a:ext>
            </a:extLst>
          </p:cNvPr>
          <p:cNvGraphicFramePr>
            <a:graphicFrameLocks noGrp="1"/>
          </p:cNvGraphicFramePr>
          <p:nvPr/>
        </p:nvGraphicFramePr>
        <p:xfrm>
          <a:off x="1702594" y="1250360"/>
          <a:ext cx="8786813" cy="294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0794">
                  <a:extLst>
                    <a:ext uri="{9D8B030D-6E8A-4147-A177-3AD203B41FA5}">
                      <a16:colId xmlns:a16="http://schemas.microsoft.com/office/drawing/2014/main" val="2976286197"/>
                    </a:ext>
                  </a:extLst>
                </a:gridCol>
                <a:gridCol w="1318847">
                  <a:extLst>
                    <a:ext uri="{9D8B030D-6E8A-4147-A177-3AD203B41FA5}">
                      <a16:colId xmlns:a16="http://schemas.microsoft.com/office/drawing/2014/main" val="500861633"/>
                    </a:ext>
                  </a:extLst>
                </a:gridCol>
                <a:gridCol w="1446609">
                  <a:extLst>
                    <a:ext uri="{9D8B030D-6E8A-4147-A177-3AD203B41FA5}">
                      <a16:colId xmlns:a16="http://schemas.microsoft.com/office/drawing/2014/main" val="609602746"/>
                    </a:ext>
                  </a:extLst>
                </a:gridCol>
                <a:gridCol w="4500563">
                  <a:extLst>
                    <a:ext uri="{9D8B030D-6E8A-4147-A177-3AD203B41FA5}">
                      <a16:colId xmlns:a16="http://schemas.microsoft.com/office/drawing/2014/main" val="4247118767"/>
                    </a:ext>
                  </a:extLst>
                </a:gridCol>
              </a:tblGrid>
              <a:tr h="578644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# of Populations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Parametric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Function in R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3619705997"/>
                  </a:ext>
                </a:extLst>
              </a:tr>
              <a:tr h="459226">
                <a:tc rowSpan="3"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Parametric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1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One sample z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r>
                        <a:rPr lang="en-US" sz="1300" b="1" i="0" u="none" strike="noStrike" dirty="0" err="1">
                          <a:solidFill>
                            <a:schemeClr val="dk1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prop.test</a:t>
                      </a:r>
                      <a:r>
                        <a:rPr lang="en-US" sz="1300" b="1" i="0" u="none" strike="noStrike" dirty="0">
                          <a:solidFill>
                            <a:schemeClr val="dk1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(x, n, p = NULL, alternative = "</a:t>
                      </a:r>
                      <a:r>
                        <a:rPr lang="en-US" sz="1300" b="1" i="0" u="none" strike="noStrike" dirty="0" err="1">
                          <a:solidFill>
                            <a:schemeClr val="dk1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two.sided</a:t>
                      </a:r>
                      <a:r>
                        <a:rPr lang="en-US" sz="1300" b="1" i="0" u="none" strike="noStrike" dirty="0">
                          <a:solidFill>
                            <a:schemeClr val="dk1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")</a:t>
                      </a:r>
                      <a:endParaRPr lang="en-US" sz="1300" b="1" dirty="0">
                        <a:solidFill>
                          <a:srgbClr val="00206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2918622529"/>
                  </a:ext>
                </a:extLst>
              </a:tr>
              <a:tr h="492919">
                <a:tc vMerge="1">
                  <a:txBody>
                    <a:bodyPr/>
                    <a:lstStyle/>
                    <a:p>
                      <a:endParaRPr lang="en-US" sz="2800" dirty="0">
                        <a:solidFill>
                          <a:srgbClr val="990100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2, independent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Two-sample z or </a:t>
                      </a:r>
                    </a:p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Chi-square test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i="0" u="none" strike="noStrike" dirty="0" err="1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prop.test</a:t>
                      </a:r>
                      <a:r>
                        <a:rPr lang="en-US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(x = c(x1, x2), n = c(n1, n2)) </a:t>
                      </a:r>
                      <a:r>
                        <a:rPr lang="en-US" sz="1300" b="1" i="0" u="sng" strike="noStrike" dirty="0">
                          <a:solidFill>
                            <a:srgbClr val="002060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OR</a:t>
                      </a: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err="1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chisq.test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(</a:t>
                      </a:r>
                      <a:r>
                        <a:rPr lang="en-US" sz="1300" b="1" i="0" u="none" strike="noStrike" dirty="0">
                          <a:solidFill>
                            <a:schemeClr val="dk1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table(mydata$x1, mydata$x2))</a:t>
                      </a:r>
                      <a:endParaRPr lang="en-US" sz="1300" b="1" dirty="0">
                        <a:solidFill>
                          <a:srgbClr val="00206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1132321998"/>
                  </a:ext>
                </a:extLst>
              </a:tr>
              <a:tr h="316279">
                <a:tc vMerge="1">
                  <a:txBody>
                    <a:bodyPr/>
                    <a:lstStyle/>
                    <a:p>
                      <a:endParaRPr lang="en-US" sz="2800" dirty="0">
                        <a:solidFill>
                          <a:srgbClr val="990100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2, dependent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McNemar’s</a:t>
                      </a:r>
                      <a:endParaRPr lang="en-US" sz="1400" dirty="0">
                        <a:solidFill>
                          <a:srgbClr val="990100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err="1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mcnemar.test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(</a:t>
                      </a:r>
                      <a:r>
                        <a:rPr lang="en-US" sz="1300" b="1" i="0" u="none" strike="noStrike" dirty="0">
                          <a:solidFill>
                            <a:schemeClr val="dk1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table(mydata$x1, mydata$x2))</a:t>
                      </a:r>
                      <a:endParaRPr lang="en-US" sz="1300" b="1" dirty="0">
                        <a:solidFill>
                          <a:srgbClr val="00206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2317115647"/>
                  </a:ext>
                </a:extLst>
              </a:tr>
              <a:tr h="459226">
                <a:tc rowSpan="3"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Nonparametric</a:t>
                      </a:r>
                    </a:p>
                    <a:p>
                      <a:pPr algn="l"/>
                      <a:endParaRPr lang="en-US" sz="1700" dirty="0">
                        <a:solidFill>
                          <a:srgbClr val="990100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1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Binomial test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r>
                        <a:rPr lang="en-US" sz="1300" b="1" i="0" u="none" strike="noStrike" dirty="0" err="1">
                          <a:solidFill>
                            <a:schemeClr val="dk1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binom.test</a:t>
                      </a:r>
                      <a:r>
                        <a:rPr lang="en-US" sz="1300" b="1" i="0" u="none" strike="noStrike" dirty="0">
                          <a:solidFill>
                            <a:schemeClr val="dk1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(x, n, p = 0.5, alternative = "</a:t>
                      </a:r>
                      <a:r>
                        <a:rPr lang="en-US" sz="1300" b="1" i="0" u="none" strike="noStrike" dirty="0" err="1">
                          <a:solidFill>
                            <a:schemeClr val="dk1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two.sided</a:t>
                      </a:r>
                      <a:r>
                        <a:rPr lang="en-US" sz="1300" b="1" i="0" u="none" strike="noStrike" dirty="0">
                          <a:solidFill>
                            <a:schemeClr val="dk1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")</a:t>
                      </a:r>
                      <a:endParaRPr lang="en-US" sz="1300" b="1" dirty="0">
                        <a:solidFill>
                          <a:srgbClr val="00206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3985818302"/>
                  </a:ext>
                </a:extLst>
              </a:tr>
              <a:tr h="316279"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rgbClr val="990100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2, independent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Fisher’s exact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i="0" u="none" strike="noStrike" dirty="0" err="1">
                          <a:solidFill>
                            <a:schemeClr val="dk1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fisher.test</a:t>
                      </a:r>
                      <a:r>
                        <a:rPr lang="en-US" sz="1300" b="1" i="0" u="none" strike="noStrike" dirty="0">
                          <a:solidFill>
                            <a:schemeClr val="dk1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(table(mydata$x1, mydata$x2))</a:t>
                      </a:r>
                      <a:endParaRPr lang="en-US" sz="1300" b="1" dirty="0">
                        <a:solidFill>
                          <a:srgbClr val="00206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3348770005"/>
                  </a:ext>
                </a:extLst>
              </a:tr>
              <a:tr h="316279"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rgbClr val="990100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2, dependent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solidFill>
                            <a:srgbClr val="990100"/>
                          </a:solidFill>
                          <a:latin typeface="Franklin Gothic Book" panose="020B0503020102020204" pitchFamily="34" charset="0"/>
                        </a:rPr>
                        <a:t>McNemar’s</a:t>
                      </a:r>
                      <a:endParaRPr lang="en-US" sz="1400" dirty="0">
                        <a:solidFill>
                          <a:srgbClr val="990100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err="1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mcnemar.test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Lucida Console" panose="020B0609040504020204" pitchFamily="49" charset="0"/>
                        </a:rPr>
                        <a:t>(</a:t>
                      </a:r>
                      <a:r>
                        <a:rPr lang="en-US" sz="1300" b="1" i="0" u="none" strike="noStrike" dirty="0">
                          <a:solidFill>
                            <a:schemeClr val="dk1"/>
                          </a:solidFill>
                          <a:effectLst/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table(mydata$x1, mydata$x2))</a:t>
                      </a:r>
                      <a:endParaRPr lang="en-US" sz="1300" b="1" dirty="0">
                        <a:solidFill>
                          <a:srgbClr val="00206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3836489149"/>
                  </a:ext>
                </a:extLst>
              </a:tr>
            </a:tbl>
          </a:graphicData>
        </a:graphic>
      </p:graphicFrame>
      <p:sp>
        <p:nvSpPr>
          <p:cNvPr id="6" name="object 2">
            <a:extLst>
              <a:ext uri="{FF2B5EF4-FFF2-40B4-BE49-F238E27FC236}">
                <a16:creationId xmlns:a16="http://schemas.microsoft.com/office/drawing/2014/main" id="{7F8B3F87-BDA5-DC4E-9ED9-00182FA318A1}"/>
              </a:ext>
            </a:extLst>
          </p:cNvPr>
          <p:cNvSpPr txBox="1">
            <a:spLocks/>
          </p:cNvSpPr>
          <p:nvPr/>
        </p:nvSpPr>
        <p:spPr>
          <a:xfrm>
            <a:off x="1702594" y="4387996"/>
            <a:ext cx="1695865" cy="811569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vert="horz" wrap="square" lIns="0" tIns="0" rIns="0" bIns="0" rtlCol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8929" defTabSz="642915">
              <a:tabLst>
                <a:tab pos="703188" algn="l"/>
              </a:tabLst>
            </a:pPr>
            <a:r>
              <a:rPr lang="en-US" sz="1758" b="1" u="sng" kern="0" spc="-109" dirty="0">
                <a:solidFill>
                  <a:srgbClr val="002060"/>
                </a:solidFill>
                <a:latin typeface="Franklin Gothic Book" panose="020B0503020102020204" pitchFamily="34" charset="0"/>
              </a:rPr>
              <a:t>One Population</a:t>
            </a:r>
          </a:p>
          <a:p>
            <a:pPr marL="8929" defTabSz="642915">
              <a:tabLst>
                <a:tab pos="703188" algn="l"/>
              </a:tabLst>
            </a:pPr>
            <a:r>
              <a:rPr lang="en-US" sz="1758" b="1" kern="0" spc="-109" dirty="0">
                <a:solidFill>
                  <a:srgbClr val="990100"/>
                </a:solidFill>
                <a:latin typeface="Franklin Gothic Book" panose="020B0503020102020204" pitchFamily="34" charset="0"/>
              </a:rPr>
              <a:t>x</a:t>
            </a:r>
            <a:r>
              <a:rPr lang="en-US" sz="1758" kern="0" spc="-109" dirty="0">
                <a:solidFill>
                  <a:srgbClr val="002060"/>
                </a:solidFill>
                <a:latin typeface="Franklin Gothic Book" panose="020B0503020102020204" pitchFamily="34" charset="0"/>
              </a:rPr>
              <a:t> = # of successes</a:t>
            </a:r>
          </a:p>
          <a:p>
            <a:pPr marL="8929" defTabSz="642915">
              <a:tabLst>
                <a:tab pos="703188" algn="l"/>
              </a:tabLst>
            </a:pPr>
            <a:r>
              <a:rPr lang="en-US" sz="1758" b="1" kern="0" spc="-109" dirty="0">
                <a:solidFill>
                  <a:srgbClr val="990100"/>
                </a:solidFill>
                <a:latin typeface="Franklin Gothic Book" panose="020B0503020102020204" pitchFamily="34" charset="0"/>
              </a:rPr>
              <a:t>n</a:t>
            </a:r>
            <a:r>
              <a:rPr lang="en-US" sz="1758" kern="0" spc="-109" dirty="0">
                <a:solidFill>
                  <a:srgbClr val="002060"/>
                </a:solidFill>
                <a:latin typeface="Franklin Gothic Book" panose="020B0503020102020204" pitchFamily="34" charset="0"/>
              </a:rPr>
              <a:t> = population size 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3223868-8E95-6C47-B838-00D0013DB08A}"/>
              </a:ext>
            </a:extLst>
          </p:cNvPr>
          <p:cNvSpPr txBox="1">
            <a:spLocks/>
          </p:cNvSpPr>
          <p:nvPr/>
        </p:nvSpPr>
        <p:spPr>
          <a:xfrm>
            <a:off x="3560244" y="4387996"/>
            <a:ext cx="6750844" cy="811569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vert="horz" wrap="square" lIns="0" tIns="0" rIns="0" bIns="0" rtlCol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8929" defTabSz="642915">
              <a:tabLst>
                <a:tab pos="703188" algn="l"/>
              </a:tabLst>
            </a:pPr>
            <a:r>
              <a:rPr lang="en-US" sz="1758" b="1" u="sng" kern="0" spc="-109" dirty="0">
                <a:solidFill>
                  <a:srgbClr val="002060"/>
                </a:solidFill>
                <a:latin typeface="Franklin Gothic Book" panose="020B0503020102020204" pitchFamily="34" charset="0"/>
              </a:rPr>
              <a:t>Two Populations</a:t>
            </a:r>
          </a:p>
          <a:p>
            <a:pPr marL="8929" defTabSz="642915">
              <a:tabLst>
                <a:tab pos="703188" algn="l"/>
              </a:tabLst>
            </a:pPr>
            <a:r>
              <a:rPr lang="en-US" sz="1758" b="1" kern="0" spc="-109" dirty="0">
                <a:solidFill>
                  <a:srgbClr val="990100"/>
                </a:solidFill>
                <a:latin typeface="Franklin Gothic Book" panose="020B0503020102020204" pitchFamily="34" charset="0"/>
              </a:rPr>
              <a:t>x1, x2 </a:t>
            </a:r>
            <a:r>
              <a:rPr lang="en-US" sz="1758" kern="0" spc="-109" dirty="0">
                <a:solidFill>
                  <a:srgbClr val="002060"/>
                </a:solidFill>
                <a:latin typeface="Franklin Gothic Book" panose="020B0503020102020204" pitchFamily="34" charset="0"/>
              </a:rPr>
              <a:t>= # of successes in group 1 and group 2, respectively (e.g. men and women)</a:t>
            </a:r>
          </a:p>
          <a:p>
            <a:pPr marL="8929" defTabSz="642915">
              <a:tabLst>
                <a:tab pos="703188" algn="l"/>
              </a:tabLst>
            </a:pPr>
            <a:r>
              <a:rPr lang="en-US" sz="1758" b="1" kern="0" spc="-109" dirty="0">
                <a:solidFill>
                  <a:srgbClr val="990100"/>
                </a:solidFill>
                <a:latin typeface="Franklin Gothic Book" panose="020B0503020102020204" pitchFamily="34" charset="0"/>
              </a:rPr>
              <a:t>n1, n2 </a:t>
            </a:r>
            <a:r>
              <a:rPr lang="en-US" sz="1758" kern="0" spc="-109" dirty="0">
                <a:solidFill>
                  <a:srgbClr val="002060"/>
                </a:solidFill>
                <a:latin typeface="Franklin Gothic Book" panose="020B0503020102020204" pitchFamily="34" charset="0"/>
              </a:rPr>
              <a:t>= population size in group 1 and group 2, respectively </a:t>
            </a:r>
            <a:endParaRPr lang="en-US" sz="2531" kern="0" spc="-109" dirty="0">
              <a:solidFill>
                <a:srgbClr val="002060"/>
              </a:solidFill>
              <a:latin typeface="Franklin Gothic Book" panose="020B05030201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4AF9580-49C0-AE4D-9037-AFF73D562BAE}"/>
              </a:ext>
            </a:extLst>
          </p:cNvPr>
          <p:cNvGraphicFramePr>
            <a:graphicFrameLocks noGrp="1"/>
          </p:cNvGraphicFramePr>
          <p:nvPr/>
        </p:nvGraphicFramePr>
        <p:xfrm>
          <a:off x="5410778" y="5607640"/>
          <a:ext cx="3474174" cy="1133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542">
                  <a:extLst>
                    <a:ext uri="{9D8B030D-6E8A-4147-A177-3AD203B41FA5}">
                      <a16:colId xmlns:a16="http://schemas.microsoft.com/office/drawing/2014/main" val="3943390050"/>
                    </a:ext>
                  </a:extLst>
                </a:gridCol>
                <a:gridCol w="851542">
                  <a:extLst>
                    <a:ext uri="{9D8B030D-6E8A-4147-A177-3AD203B41FA5}">
                      <a16:colId xmlns:a16="http://schemas.microsoft.com/office/drawing/2014/main" val="2297065033"/>
                    </a:ext>
                  </a:extLst>
                </a:gridCol>
                <a:gridCol w="885545">
                  <a:extLst>
                    <a:ext uri="{9D8B030D-6E8A-4147-A177-3AD203B41FA5}">
                      <a16:colId xmlns:a16="http://schemas.microsoft.com/office/drawing/2014/main" val="4179221739"/>
                    </a:ext>
                  </a:extLst>
                </a:gridCol>
                <a:gridCol w="885545">
                  <a:extLst>
                    <a:ext uri="{9D8B030D-6E8A-4147-A177-3AD203B41FA5}">
                      <a16:colId xmlns:a16="http://schemas.microsoft.com/office/drawing/2014/main" val="1231447167"/>
                    </a:ext>
                  </a:extLst>
                </a:gridCol>
              </a:tblGrid>
              <a:tr h="29742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990100"/>
                          </a:solidFill>
                        </a:rPr>
                        <a:t>Group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990100"/>
                          </a:solidFill>
                        </a:rPr>
                        <a:t>Success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990100"/>
                          </a:solidFill>
                        </a:rPr>
                        <a:t>Failure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990100"/>
                          </a:solidFill>
                        </a:rPr>
                        <a:t>Total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371646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990100"/>
                          </a:solidFill>
                        </a:rPr>
                        <a:t>1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  <a:r>
                        <a:rPr lang="en-US" sz="1400" i="0" dirty="0"/>
                        <a:t>0</a:t>
                      </a:r>
                      <a:endParaRPr lang="en-US" sz="1400" dirty="0"/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840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1000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528396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990100"/>
                          </a:solidFill>
                        </a:rPr>
                        <a:t>2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212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788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1000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250889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990100"/>
                          </a:solidFill>
                        </a:rPr>
                        <a:t>Total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372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1628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2000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64632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512356B-136C-A744-87BF-03D7AA22737E}"/>
              </a:ext>
            </a:extLst>
          </p:cNvPr>
          <p:cNvGraphicFramePr>
            <a:graphicFrameLocks noGrp="1"/>
          </p:cNvGraphicFramePr>
          <p:nvPr/>
        </p:nvGraphicFramePr>
        <p:xfrm>
          <a:off x="1863328" y="5471545"/>
          <a:ext cx="1100978" cy="557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13">
                  <a:extLst>
                    <a:ext uri="{9D8B030D-6E8A-4147-A177-3AD203B41FA5}">
                      <a16:colId xmlns:a16="http://schemas.microsoft.com/office/drawing/2014/main" val="2297065033"/>
                    </a:ext>
                  </a:extLst>
                </a:gridCol>
                <a:gridCol w="561265">
                  <a:extLst>
                    <a:ext uri="{9D8B030D-6E8A-4147-A177-3AD203B41FA5}">
                      <a16:colId xmlns:a16="http://schemas.microsoft.com/office/drawing/2014/main" val="4179221739"/>
                    </a:ext>
                  </a:extLst>
                </a:gridCol>
              </a:tblGrid>
              <a:tr h="2786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990100"/>
                          </a:solidFill>
                        </a:rPr>
                        <a:t>x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</a:rPr>
                        <a:t>160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528396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990100"/>
                          </a:solidFill>
                        </a:rPr>
                        <a:t>n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1000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25088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747C3BB-722A-2845-810C-BFCF0057E509}"/>
              </a:ext>
            </a:extLst>
          </p:cNvPr>
          <p:cNvGraphicFramePr>
            <a:graphicFrameLocks noGrp="1"/>
          </p:cNvGraphicFramePr>
          <p:nvPr/>
        </p:nvGraphicFramePr>
        <p:xfrm>
          <a:off x="3792141" y="5607640"/>
          <a:ext cx="1100978" cy="1114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13">
                  <a:extLst>
                    <a:ext uri="{9D8B030D-6E8A-4147-A177-3AD203B41FA5}">
                      <a16:colId xmlns:a16="http://schemas.microsoft.com/office/drawing/2014/main" val="2297065033"/>
                    </a:ext>
                  </a:extLst>
                </a:gridCol>
                <a:gridCol w="561265">
                  <a:extLst>
                    <a:ext uri="{9D8B030D-6E8A-4147-A177-3AD203B41FA5}">
                      <a16:colId xmlns:a16="http://schemas.microsoft.com/office/drawing/2014/main" val="4179221739"/>
                    </a:ext>
                  </a:extLst>
                </a:gridCol>
              </a:tblGrid>
              <a:tr h="2786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990100"/>
                          </a:solidFill>
                        </a:rPr>
                        <a:t>x1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2060"/>
                          </a:solidFill>
                        </a:rPr>
                        <a:t>160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528396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990100"/>
                          </a:solidFill>
                        </a:rPr>
                        <a:t>n1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1000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250889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990100"/>
                          </a:solidFill>
                        </a:rPr>
                        <a:t>x1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2060"/>
                          </a:solidFill>
                        </a:rPr>
                        <a:t>212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59630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990100"/>
                          </a:solidFill>
                        </a:rPr>
                        <a:t>n1</a:t>
                      </a:r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1000</a:t>
                      </a: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238527"/>
                  </a:ext>
                </a:extLst>
              </a:tr>
            </a:tbl>
          </a:graphicData>
        </a:graphic>
      </p:graphicFrame>
      <p:sp>
        <p:nvSpPr>
          <p:cNvPr id="12" name="object 2">
            <a:extLst>
              <a:ext uri="{FF2B5EF4-FFF2-40B4-BE49-F238E27FC236}">
                <a16:creationId xmlns:a16="http://schemas.microsoft.com/office/drawing/2014/main" id="{3AF7CD73-2D06-B145-B04B-D50828709B99}"/>
              </a:ext>
            </a:extLst>
          </p:cNvPr>
          <p:cNvSpPr txBox="1">
            <a:spLocks/>
          </p:cNvSpPr>
          <p:nvPr/>
        </p:nvSpPr>
        <p:spPr>
          <a:xfrm>
            <a:off x="3957077" y="5109576"/>
            <a:ext cx="1071563" cy="475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8929" defTabSz="642915">
              <a:tabLst>
                <a:tab pos="703188" algn="l"/>
              </a:tabLst>
            </a:pPr>
            <a:endParaRPr lang="en-US" sz="1406" kern="0" spc="-109" dirty="0">
              <a:solidFill>
                <a:srgbClr val="002060"/>
              </a:solidFill>
              <a:latin typeface="Franklin Gothic Book" panose="020B0503020102020204" pitchFamily="34" charset="0"/>
            </a:endParaRPr>
          </a:p>
          <a:p>
            <a:pPr marL="8929" defTabSz="642915">
              <a:tabLst>
                <a:tab pos="703188" algn="l"/>
              </a:tabLst>
            </a:pPr>
            <a:r>
              <a:rPr lang="en-US" sz="1687" kern="0" spc="-109" dirty="0">
                <a:solidFill>
                  <a:srgbClr val="002060"/>
                </a:solidFill>
                <a:latin typeface="Franklin Gothic Book" panose="020B0503020102020204" pitchFamily="34" charset="0"/>
              </a:rPr>
              <a:t>Raw Data</a:t>
            </a:r>
            <a:endParaRPr lang="ar-AE" sz="2250" kern="0" spc="-4" dirty="0">
              <a:solidFill>
                <a:srgbClr val="002060"/>
              </a:solidFill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F2839367-0168-F344-9BE8-71AC4D180FD9}"/>
              </a:ext>
            </a:extLst>
          </p:cNvPr>
          <p:cNvSpPr txBox="1">
            <a:spLocks/>
          </p:cNvSpPr>
          <p:nvPr/>
        </p:nvSpPr>
        <p:spPr>
          <a:xfrm>
            <a:off x="6180569" y="5102559"/>
            <a:ext cx="1934592" cy="475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marL="8929" defTabSz="642915">
              <a:tabLst>
                <a:tab pos="703188" algn="l"/>
              </a:tabLst>
            </a:pPr>
            <a:endParaRPr lang="en-US" sz="1406" kern="0" spc="-109" dirty="0">
              <a:solidFill>
                <a:srgbClr val="002060"/>
              </a:solidFill>
              <a:latin typeface="Franklin Gothic Book" panose="020B0503020102020204" pitchFamily="34" charset="0"/>
            </a:endParaRPr>
          </a:p>
          <a:p>
            <a:pPr marL="8929" defTabSz="642915">
              <a:tabLst>
                <a:tab pos="703188" algn="l"/>
              </a:tabLst>
            </a:pPr>
            <a:r>
              <a:rPr lang="en-US" sz="1687" kern="0" spc="-109" dirty="0">
                <a:solidFill>
                  <a:srgbClr val="002060"/>
                </a:solidFill>
                <a:latin typeface="Franklin Gothic Book" panose="020B0503020102020204" pitchFamily="34" charset="0"/>
              </a:rPr>
              <a:t>Data in Table Form</a:t>
            </a:r>
            <a:endParaRPr lang="ar-AE" sz="2250" kern="0" spc="-4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2626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76191" y="330399"/>
            <a:ext cx="7387009" cy="519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056434" algn="l"/>
                <a:tab pos="2854272" algn="l"/>
                <a:tab pos="4071346" algn="l"/>
                <a:tab pos="5060720" algn="l"/>
              </a:tabLst>
            </a:pPr>
            <a:r>
              <a:rPr lang="en-US" sz="3375" spc="-4" dirty="0">
                <a:solidFill>
                  <a:srgbClr val="990100"/>
                </a:solidFill>
                <a:latin typeface="Gill Sans MT"/>
                <a:cs typeface="Gill Sans MT"/>
              </a:rPr>
              <a:t>A very common hypothesis test:</a:t>
            </a:r>
            <a:r>
              <a:rPr sz="3375" spc="-4" dirty="0">
                <a:solidFill>
                  <a:srgbClr val="990100"/>
                </a:solidFill>
                <a:latin typeface="Gill Sans MT"/>
                <a:cs typeface="Gill Sans MT"/>
              </a:rPr>
              <a:t>	t.test()</a:t>
            </a:r>
            <a:endParaRPr sz="3375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7000" y="1148440"/>
            <a:ext cx="212527" cy="665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4324" dirty="0">
                <a:latin typeface="Gill Sans MT"/>
                <a:cs typeface="Gill Sans MT"/>
              </a:rPr>
              <a:t>•</a:t>
            </a:r>
            <a:endParaRPr sz="4324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68836" y="1294805"/>
            <a:ext cx="2640955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dirty="0">
                <a:latin typeface="Gill Sans MT"/>
                <a:cs typeface="Gill Sans MT"/>
              </a:rPr>
              <a:t>The </a:t>
            </a:r>
            <a:r>
              <a:rPr sz="2531" spc="-4" dirty="0">
                <a:solidFill>
                  <a:srgbClr val="0061FF"/>
                </a:solidFill>
                <a:latin typeface="Gill Sans MT"/>
                <a:cs typeface="Gill Sans MT"/>
              </a:rPr>
              <a:t>t.test()</a:t>
            </a:r>
            <a:r>
              <a:rPr sz="2531" spc="-25" dirty="0">
                <a:solidFill>
                  <a:srgbClr val="0061FF"/>
                </a:solidFill>
                <a:latin typeface="Gill Sans MT"/>
                <a:cs typeface="Gill Sans MT"/>
              </a:rPr>
              <a:t> </a:t>
            </a:r>
            <a:r>
              <a:rPr sz="2531" spc="-4" dirty="0">
                <a:latin typeface="Gill Sans MT"/>
                <a:cs typeface="Gill Sans MT"/>
              </a:rPr>
              <a:t>function</a:t>
            </a:r>
            <a:endParaRPr sz="2531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9539" y="1640952"/>
            <a:ext cx="191095" cy="1461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3987"/>
              </a:lnSpc>
            </a:pPr>
            <a:r>
              <a:rPr sz="3832" spc="4" dirty="0">
                <a:latin typeface="Gill Sans MT"/>
                <a:cs typeface="Gill Sans MT"/>
              </a:rPr>
              <a:t>•</a:t>
            </a:r>
            <a:endParaRPr sz="3832">
              <a:latin typeface="Gill Sans MT"/>
              <a:cs typeface="Gill Sans MT"/>
            </a:endParaRPr>
          </a:p>
          <a:p>
            <a:pPr marL="8929">
              <a:lnSpc>
                <a:spcPts val="3375"/>
              </a:lnSpc>
            </a:pPr>
            <a:r>
              <a:rPr sz="3832" spc="4" dirty="0">
                <a:latin typeface="Gill Sans MT"/>
                <a:cs typeface="Gill Sans MT"/>
              </a:rPr>
              <a:t>•</a:t>
            </a:r>
            <a:endParaRPr sz="3832">
              <a:latin typeface="Gill Sans MT"/>
              <a:cs typeface="Gill Sans MT"/>
            </a:endParaRPr>
          </a:p>
          <a:p>
            <a:pPr marL="8929">
              <a:lnSpc>
                <a:spcPts val="3987"/>
              </a:lnSpc>
            </a:pPr>
            <a:r>
              <a:rPr sz="3832" spc="4" dirty="0">
                <a:latin typeface="Gill Sans MT"/>
                <a:cs typeface="Gill Sans MT"/>
              </a:rPr>
              <a:t>•</a:t>
            </a:r>
            <a:endParaRPr sz="3832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81375" y="1682353"/>
            <a:ext cx="5550694" cy="1301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846951">
              <a:lnSpc>
                <a:spcPct val="125000"/>
              </a:lnSpc>
            </a:pPr>
            <a:r>
              <a:rPr sz="2250" dirty="0">
                <a:latin typeface="Gill Sans MT"/>
                <a:cs typeface="Gill Sans MT"/>
              </a:rPr>
              <a:t>Runs </a:t>
            </a:r>
            <a:r>
              <a:rPr sz="2250" spc="-14" dirty="0">
                <a:latin typeface="Gill Sans MT"/>
                <a:cs typeface="Gill Sans MT"/>
              </a:rPr>
              <a:t>several </a:t>
            </a:r>
            <a:r>
              <a:rPr sz="2250" spc="-11" dirty="0">
                <a:latin typeface="Gill Sans MT"/>
                <a:cs typeface="Gill Sans MT"/>
              </a:rPr>
              <a:t>different </a:t>
            </a:r>
            <a:r>
              <a:rPr sz="2250" spc="-4" dirty="0">
                <a:latin typeface="Gill Sans MT"/>
                <a:cs typeface="Gill Sans MT"/>
              </a:rPr>
              <a:t>kinds </a:t>
            </a:r>
            <a:r>
              <a:rPr sz="2250" dirty="0">
                <a:latin typeface="Gill Sans MT"/>
                <a:cs typeface="Gill Sans MT"/>
              </a:rPr>
              <a:t>of t test  </a:t>
            </a:r>
            <a:r>
              <a:rPr sz="2250" spc="-4" dirty="0">
                <a:latin typeface="Gill Sans MT"/>
                <a:cs typeface="Gill Sans MT"/>
              </a:rPr>
              <a:t>Handles </a:t>
            </a:r>
            <a:r>
              <a:rPr sz="2250" dirty="0">
                <a:latin typeface="Gill Sans MT"/>
                <a:cs typeface="Gill Sans MT"/>
              </a:rPr>
              <a:t>data </a:t>
            </a:r>
            <a:r>
              <a:rPr sz="2250" spc="-4" dirty="0">
                <a:latin typeface="Gill Sans MT"/>
                <a:cs typeface="Gill Sans MT"/>
              </a:rPr>
              <a:t>formatted in </a:t>
            </a:r>
            <a:r>
              <a:rPr sz="2250" spc="-11" dirty="0">
                <a:latin typeface="Gill Sans MT"/>
                <a:cs typeface="Gill Sans MT"/>
              </a:rPr>
              <a:t>different</a:t>
            </a:r>
            <a:r>
              <a:rPr sz="2250" spc="-7" dirty="0">
                <a:latin typeface="Gill Sans MT"/>
                <a:cs typeface="Gill Sans MT"/>
              </a:rPr>
              <a:t> </a:t>
            </a:r>
            <a:r>
              <a:rPr sz="2250" spc="-25" dirty="0">
                <a:latin typeface="Gill Sans MT"/>
                <a:cs typeface="Gill Sans MT"/>
              </a:rPr>
              <a:t>ways</a:t>
            </a:r>
            <a:endParaRPr sz="2250">
              <a:latin typeface="Gill Sans MT"/>
              <a:cs typeface="Gill Sans MT"/>
            </a:endParaRPr>
          </a:p>
          <a:p>
            <a:pPr marL="8929">
              <a:spcBef>
                <a:spcPts val="675"/>
              </a:spcBef>
            </a:pPr>
            <a:r>
              <a:rPr sz="2250" spc="-4" dirty="0">
                <a:latin typeface="Gill Sans MT"/>
                <a:cs typeface="Gill Sans MT"/>
              </a:rPr>
              <a:t>I’ll </a:t>
            </a:r>
            <a:r>
              <a:rPr sz="2250" spc="-7" dirty="0">
                <a:latin typeface="Gill Sans MT"/>
                <a:cs typeface="Gill Sans MT"/>
              </a:rPr>
              <a:t>only show </a:t>
            </a:r>
            <a:r>
              <a:rPr sz="2250" dirty="0">
                <a:latin typeface="Gill Sans MT"/>
                <a:cs typeface="Gill Sans MT"/>
              </a:rPr>
              <a:t>a </a:t>
            </a:r>
            <a:r>
              <a:rPr sz="2250" spc="-21" dirty="0">
                <a:latin typeface="Gill Sans MT"/>
                <a:cs typeface="Gill Sans MT"/>
              </a:rPr>
              <a:t>few </a:t>
            </a:r>
            <a:r>
              <a:rPr sz="2250" dirty="0">
                <a:latin typeface="Gill Sans MT"/>
                <a:cs typeface="Gill Sans MT"/>
              </a:rPr>
              <a:t>of the </a:t>
            </a:r>
            <a:r>
              <a:rPr sz="2250" spc="-14" dirty="0">
                <a:latin typeface="Gill Sans MT"/>
                <a:cs typeface="Gill Sans MT"/>
              </a:rPr>
              <a:t>more </a:t>
            </a:r>
            <a:r>
              <a:rPr sz="2250" spc="4" dirty="0">
                <a:latin typeface="Gill Sans MT"/>
                <a:cs typeface="Gill Sans MT"/>
              </a:rPr>
              <a:t>important</a:t>
            </a:r>
            <a:r>
              <a:rPr sz="2250" spc="-4" dirty="0">
                <a:latin typeface="Gill Sans MT"/>
                <a:cs typeface="Gill Sans MT"/>
              </a:rPr>
              <a:t> </a:t>
            </a:r>
            <a:r>
              <a:rPr sz="2250" dirty="0">
                <a:latin typeface="Gill Sans MT"/>
                <a:cs typeface="Gill Sans MT"/>
              </a:rPr>
              <a:t>ones</a:t>
            </a:r>
            <a:endParaRPr sz="2250">
              <a:latin typeface="Gill Sans MT"/>
              <a:cs typeface="Gill Sans MT"/>
            </a:endParaRPr>
          </a:p>
        </p:txBody>
      </p:sp>
      <p:pic>
        <p:nvPicPr>
          <p:cNvPr id="8" name="Picture 7" descr="t-test-comp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238" y="3536156"/>
            <a:ext cx="2625328" cy="2607469"/>
          </a:xfrm>
          <a:prstGeom prst="rect">
            <a:avLst/>
          </a:prstGeom>
        </p:spPr>
      </p:pic>
      <p:pic>
        <p:nvPicPr>
          <p:cNvPr id="9" name="Picture 8" descr="t.test.imag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797" y="3643312"/>
            <a:ext cx="4063008" cy="26878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A0EB4-AD46-C94C-9D75-9AB51380D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035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E303FF-FE27-0848-9507-82E0E88D9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14" name="object 2">
            <a:extLst>
              <a:ext uri="{FF2B5EF4-FFF2-40B4-BE49-F238E27FC236}">
                <a16:creationId xmlns:a16="http://schemas.microsoft.com/office/drawing/2014/main" id="{B6698D45-505C-4444-9F8B-AD9EC1ECEE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6871" y="191960"/>
            <a:ext cx="6247195" cy="51937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3763729" algn="l"/>
              </a:tabLst>
            </a:pPr>
            <a:r>
              <a:rPr dirty="0">
                <a:solidFill>
                  <a:srgbClr val="011F5B"/>
                </a:solidFill>
                <a:latin typeface="Gill Sans MT" panose="020B0502020104020203" pitchFamily="34" charset="77"/>
              </a:rPr>
              <a:t>Independent</a:t>
            </a:r>
            <a:r>
              <a:rPr spc="-4" dirty="0">
                <a:solidFill>
                  <a:srgbClr val="011F5B"/>
                </a:solidFill>
                <a:latin typeface="Gill Sans MT" panose="020B0502020104020203" pitchFamily="34" charset="77"/>
              </a:rPr>
              <a:t> </a:t>
            </a:r>
            <a:r>
              <a:rPr dirty="0">
                <a:solidFill>
                  <a:srgbClr val="011F5B"/>
                </a:solidFill>
                <a:latin typeface="Gill Sans MT" panose="020B0502020104020203" pitchFamily="34" charset="77"/>
              </a:rPr>
              <a:t>samp</a:t>
            </a:r>
            <a:r>
              <a:rPr spc="-4" dirty="0">
                <a:solidFill>
                  <a:srgbClr val="011F5B"/>
                </a:solidFill>
                <a:latin typeface="Gill Sans MT" panose="020B0502020104020203" pitchFamily="34" charset="77"/>
              </a:rPr>
              <a:t>l</a:t>
            </a:r>
            <a:r>
              <a:rPr dirty="0">
                <a:solidFill>
                  <a:srgbClr val="011F5B"/>
                </a:solidFill>
                <a:latin typeface="Gill Sans MT" panose="020B0502020104020203" pitchFamily="34" charset="77"/>
              </a:rPr>
              <a:t>es</a:t>
            </a:r>
            <a:r>
              <a:rPr lang="en-US" dirty="0">
                <a:solidFill>
                  <a:srgbClr val="011F5B"/>
                </a:solidFill>
                <a:latin typeface="Gill Sans MT" panose="020B0502020104020203" pitchFamily="34" charset="77"/>
              </a:rPr>
              <a:t> </a:t>
            </a:r>
            <a:r>
              <a:rPr dirty="0">
                <a:solidFill>
                  <a:srgbClr val="011F5B"/>
                </a:solidFill>
                <a:latin typeface="Gill Sans MT" panose="020B0502020104020203" pitchFamily="34" charset="77"/>
              </a:rPr>
              <a:t>t</a:t>
            </a:r>
            <a:r>
              <a:rPr spc="-4" dirty="0">
                <a:solidFill>
                  <a:srgbClr val="011F5B"/>
                </a:solidFill>
                <a:latin typeface="Gill Sans MT" panose="020B0502020104020203" pitchFamily="34" charset="77"/>
              </a:rPr>
              <a:t>-</a:t>
            </a:r>
            <a:r>
              <a:rPr dirty="0">
                <a:solidFill>
                  <a:srgbClr val="011F5B"/>
                </a:solidFill>
                <a:latin typeface="Gill Sans MT" panose="020B0502020104020203" pitchFamily="34" charset="77"/>
              </a:rPr>
              <a:t>test</a:t>
            </a: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E8BFC823-D8DF-4A4C-8B03-5EA8F1973F0A}"/>
              </a:ext>
            </a:extLst>
          </p:cNvPr>
          <p:cNvSpPr txBox="1"/>
          <p:nvPr/>
        </p:nvSpPr>
        <p:spPr>
          <a:xfrm>
            <a:off x="1565800" y="5489598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t.test(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8100BF9A-2D6C-CB40-A8E9-B809B46CA668}"/>
              </a:ext>
            </a:extLst>
          </p:cNvPr>
          <p:cNvSpPr txBox="1"/>
          <p:nvPr/>
        </p:nvSpPr>
        <p:spPr>
          <a:xfrm>
            <a:off x="2741103" y="5498527"/>
            <a:ext cx="84296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BMI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8033CEFB-97D4-C649-BCC5-A19CDB94545A}"/>
              </a:ext>
            </a:extLst>
          </p:cNvPr>
          <p:cNvSpPr txBox="1"/>
          <p:nvPr/>
        </p:nvSpPr>
        <p:spPr>
          <a:xfrm>
            <a:off x="3209461" y="5498527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~	</a:t>
            </a:r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G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ender,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C49527D9-E5DF-6A41-84DD-E338D845D80C}"/>
              </a:ext>
            </a:extLst>
          </p:cNvPr>
          <p:cNvSpPr txBox="1"/>
          <p:nvPr/>
        </p:nvSpPr>
        <p:spPr>
          <a:xfrm>
            <a:off x="4388375" y="5498527"/>
            <a:ext cx="489347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data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6C953E25-DB7F-3448-A3B9-8B50A4BD2DD0}"/>
              </a:ext>
            </a:extLst>
          </p:cNvPr>
          <p:cNvSpPr txBox="1"/>
          <p:nvPr/>
        </p:nvSpPr>
        <p:spPr>
          <a:xfrm>
            <a:off x="4977833" y="5498527"/>
            <a:ext cx="223633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=	</a:t>
            </a:r>
            <a:r>
              <a:rPr lang="en-US" sz="1547" spc="-4" dirty="0" err="1">
                <a:solidFill>
                  <a:srgbClr val="0433FF"/>
                </a:solidFill>
                <a:latin typeface="Courier New"/>
                <a:cs typeface="Courier New"/>
              </a:rPr>
              <a:t>mydata</a:t>
            </a:r>
            <a:r>
              <a:rPr sz="1547" spc="-67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endParaRPr sz="1547" dirty="0">
              <a:latin typeface="Courier New"/>
              <a:cs typeface="Courier New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A4B62CB-B9A6-E447-8B3D-B41840433DDE}"/>
                  </a:ext>
                </a:extLst>
              </p:cNvPr>
              <p:cNvSpPr/>
              <p:nvPr/>
            </p:nvSpPr>
            <p:spPr>
              <a:xfrm>
                <a:off x="1106871" y="869068"/>
                <a:ext cx="1047552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Let’s test the hypothesis that the mean of BMI in male subjects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is equal to the mean of BMI in female subjects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400" i="1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A4B62CB-B9A6-E447-8B3D-B41840433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871" y="869068"/>
                <a:ext cx="10475529" cy="830997"/>
              </a:xfrm>
              <a:prstGeom prst="rect">
                <a:avLst/>
              </a:prstGeom>
              <a:blipFill>
                <a:blip r:embed="rId3"/>
                <a:stretch>
                  <a:fillRect l="-969" t="-6061" r="-12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BF11B2-1685-7C48-BFF5-B0170A8417B5}"/>
                  </a:ext>
                </a:extLst>
              </p:cNvPr>
              <p:cNvSpPr/>
              <p:nvPr/>
            </p:nvSpPr>
            <p:spPr>
              <a:xfrm>
                <a:off x="1841199" y="2029303"/>
                <a:ext cx="7370534" cy="1785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b="1" dirty="0"/>
                  <a:t>Null Hypothesis</a:t>
                </a:r>
                <a:r>
                  <a:rPr lang="en-US" sz="2200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>
                    <a:solidFill>
                      <a:srgbClr val="011F5B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200" b="1" dirty="0"/>
              </a:p>
              <a:p>
                <a:r>
                  <a:rPr lang="en-US" sz="2200" b="1" dirty="0"/>
                  <a:t>Alternative Hypothesis: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>
                    <a:solidFill>
                      <a:srgbClr val="011F5B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2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2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2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200" b="0" i="0" smtClean="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200" dirty="0">
                  <a:solidFill>
                    <a:srgbClr val="011F5B"/>
                  </a:solidFill>
                </a:endParaRPr>
              </a:p>
              <a:p>
                <a:r>
                  <a:rPr lang="en-US" sz="2200" dirty="0"/>
                  <a:t>(two sided test)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BF11B2-1685-7C48-BFF5-B0170A841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199" y="2029303"/>
                <a:ext cx="7370534" cy="1785104"/>
              </a:xfrm>
              <a:prstGeom prst="rect">
                <a:avLst/>
              </a:prstGeom>
              <a:blipFill>
                <a:blip r:embed="rId4"/>
                <a:stretch>
                  <a:fillRect l="-1031" t="-2113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B0935735-15E7-FC44-B41D-5716EB6C6933}"/>
              </a:ext>
            </a:extLst>
          </p:cNvPr>
          <p:cNvSpPr/>
          <p:nvPr/>
        </p:nvSpPr>
        <p:spPr>
          <a:xfrm>
            <a:off x="1106871" y="4819134"/>
            <a:ext cx="939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 Code: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0821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66376" y="3562946"/>
            <a:ext cx="2617291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737"/>
              </a:lnSpc>
            </a:pPr>
            <a:r>
              <a:rPr sz="1547" spc="-7" dirty="0">
                <a:latin typeface="Gill Sans MT"/>
                <a:cs typeface="Gill Sans MT"/>
              </a:rPr>
              <a:t>Formula </a:t>
            </a:r>
            <a:r>
              <a:rPr sz="1547" dirty="0">
                <a:latin typeface="Gill Sans MT"/>
                <a:cs typeface="Gill Sans MT"/>
              </a:rPr>
              <a:t>stating</a:t>
            </a:r>
            <a:r>
              <a:rPr sz="1547" spc="-56" dirty="0">
                <a:latin typeface="Gill Sans MT"/>
                <a:cs typeface="Gill Sans MT"/>
              </a:rPr>
              <a:t> </a:t>
            </a:r>
            <a:r>
              <a:rPr sz="1547" dirty="0">
                <a:latin typeface="Gill Sans MT"/>
                <a:cs typeface="Gill Sans MT"/>
              </a:rPr>
              <a:t>that:</a:t>
            </a:r>
          </a:p>
          <a:p>
            <a:pPr marL="181266" indent="-117868">
              <a:lnSpc>
                <a:spcPts val="1617"/>
              </a:lnSpc>
              <a:buClr>
                <a:srgbClr val="000000"/>
              </a:buClr>
              <a:buChar char="-"/>
              <a:tabLst>
                <a:tab pos="181713" algn="l"/>
              </a:tabLst>
            </a:pPr>
            <a:r>
              <a:rPr lang="en-US" sz="1547" dirty="0">
                <a:solidFill>
                  <a:srgbClr val="0433FF"/>
                </a:solidFill>
                <a:latin typeface="Gill Sans MT"/>
                <a:cs typeface="Gill Sans MT"/>
              </a:rPr>
              <a:t>BMI</a:t>
            </a:r>
            <a:r>
              <a:rPr sz="1547" dirty="0">
                <a:solidFill>
                  <a:srgbClr val="0433FF"/>
                </a:solidFill>
                <a:latin typeface="Gill Sans MT"/>
                <a:cs typeface="Gill Sans MT"/>
              </a:rPr>
              <a:t> </a:t>
            </a:r>
            <a:r>
              <a:rPr sz="1547" dirty="0">
                <a:latin typeface="Gill Sans MT"/>
                <a:cs typeface="Gill Sans MT"/>
              </a:rPr>
              <a:t>is the outcome</a:t>
            </a:r>
            <a:r>
              <a:rPr sz="1547" spc="-67" dirty="0">
                <a:latin typeface="Gill Sans MT"/>
                <a:cs typeface="Gill Sans MT"/>
              </a:rPr>
              <a:t> </a:t>
            </a:r>
            <a:r>
              <a:rPr sz="1547" spc="-21" dirty="0">
                <a:latin typeface="Gill Sans MT"/>
                <a:cs typeface="Gill Sans MT"/>
              </a:rPr>
              <a:t>(DV)</a:t>
            </a:r>
            <a:endParaRPr sz="1547" dirty="0">
              <a:latin typeface="Gill Sans MT"/>
              <a:cs typeface="Gill Sans MT"/>
            </a:endParaRPr>
          </a:p>
          <a:p>
            <a:pPr marL="181266" indent="-117868">
              <a:lnSpc>
                <a:spcPts val="1737"/>
              </a:lnSpc>
              <a:buClr>
                <a:srgbClr val="000000"/>
              </a:buClr>
              <a:buChar char="-"/>
              <a:tabLst>
                <a:tab pos="181713" algn="l"/>
              </a:tabLst>
            </a:pPr>
            <a:r>
              <a:rPr lang="en-US" sz="1547" dirty="0">
                <a:solidFill>
                  <a:srgbClr val="0433FF"/>
                </a:solidFill>
                <a:latin typeface="Gill Sans MT"/>
                <a:cs typeface="Gill Sans MT"/>
              </a:rPr>
              <a:t>G</a:t>
            </a:r>
            <a:r>
              <a:rPr sz="1547" dirty="0">
                <a:solidFill>
                  <a:srgbClr val="0433FF"/>
                </a:solidFill>
                <a:latin typeface="Gill Sans MT"/>
                <a:cs typeface="Gill Sans MT"/>
              </a:rPr>
              <a:t>ender </a:t>
            </a:r>
            <a:r>
              <a:rPr sz="1547" dirty="0">
                <a:latin typeface="Gill Sans MT"/>
                <a:cs typeface="Gill Sans MT"/>
              </a:rPr>
              <a:t>is the </a:t>
            </a:r>
            <a:r>
              <a:rPr sz="1547" spc="-4" dirty="0">
                <a:latin typeface="Gill Sans MT"/>
                <a:cs typeface="Gill Sans MT"/>
              </a:rPr>
              <a:t>predictor</a:t>
            </a:r>
            <a:r>
              <a:rPr sz="1547" spc="-74" dirty="0">
                <a:latin typeface="Gill Sans MT"/>
                <a:cs typeface="Gill Sans MT"/>
              </a:rPr>
              <a:t> </a:t>
            </a:r>
            <a:r>
              <a:rPr sz="1547" dirty="0">
                <a:latin typeface="Gill Sans MT"/>
                <a:cs typeface="Gill Sans MT"/>
              </a:rPr>
              <a:t>(IV)</a:t>
            </a:r>
          </a:p>
        </p:txBody>
      </p:sp>
      <p:sp>
        <p:nvSpPr>
          <p:cNvPr id="4" name="object 4"/>
          <p:cNvSpPr/>
          <p:nvPr/>
        </p:nvSpPr>
        <p:spPr>
          <a:xfrm>
            <a:off x="3228285" y="2437545"/>
            <a:ext cx="1670298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48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/>
          <p:nvPr/>
        </p:nvSpPr>
        <p:spPr>
          <a:xfrm>
            <a:off x="4068122" y="2429035"/>
            <a:ext cx="1339" cy="911275"/>
          </a:xfrm>
          <a:custGeom>
            <a:avLst/>
            <a:gdLst/>
            <a:ahLst/>
            <a:cxnLst/>
            <a:rect l="l" t="t" r="r" b="b"/>
            <a:pathLst>
              <a:path w="1904" h="1296035">
                <a:moveTo>
                  <a:pt x="0" y="0"/>
                </a:moveTo>
                <a:lnTo>
                  <a:pt x="1409" y="129581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E303FF-FE27-0848-9507-82E0E88D9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14" name="object 2">
            <a:extLst>
              <a:ext uri="{FF2B5EF4-FFF2-40B4-BE49-F238E27FC236}">
                <a16:creationId xmlns:a16="http://schemas.microsoft.com/office/drawing/2014/main" id="{B6698D45-505C-4444-9F8B-AD9EC1ECEE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6871" y="191960"/>
            <a:ext cx="6247195" cy="51937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3763729" algn="l"/>
              </a:tabLst>
            </a:pPr>
            <a:r>
              <a:rPr dirty="0">
                <a:solidFill>
                  <a:srgbClr val="011F5B"/>
                </a:solidFill>
                <a:latin typeface="Gill Sans MT" panose="020B0502020104020203" pitchFamily="34" charset="77"/>
              </a:rPr>
              <a:t>Independent</a:t>
            </a:r>
            <a:r>
              <a:rPr spc="-4" dirty="0">
                <a:solidFill>
                  <a:srgbClr val="011F5B"/>
                </a:solidFill>
                <a:latin typeface="Gill Sans MT" panose="020B0502020104020203" pitchFamily="34" charset="77"/>
              </a:rPr>
              <a:t> </a:t>
            </a:r>
            <a:r>
              <a:rPr dirty="0">
                <a:solidFill>
                  <a:srgbClr val="011F5B"/>
                </a:solidFill>
                <a:latin typeface="Gill Sans MT" panose="020B0502020104020203" pitchFamily="34" charset="77"/>
              </a:rPr>
              <a:t>samp</a:t>
            </a:r>
            <a:r>
              <a:rPr spc="-4" dirty="0">
                <a:solidFill>
                  <a:srgbClr val="011F5B"/>
                </a:solidFill>
                <a:latin typeface="Gill Sans MT" panose="020B0502020104020203" pitchFamily="34" charset="77"/>
              </a:rPr>
              <a:t>l</a:t>
            </a:r>
            <a:r>
              <a:rPr dirty="0">
                <a:solidFill>
                  <a:srgbClr val="011F5B"/>
                </a:solidFill>
                <a:latin typeface="Gill Sans MT" panose="020B0502020104020203" pitchFamily="34" charset="77"/>
              </a:rPr>
              <a:t>es</a:t>
            </a:r>
            <a:r>
              <a:rPr lang="en-US" dirty="0">
                <a:solidFill>
                  <a:srgbClr val="011F5B"/>
                </a:solidFill>
                <a:latin typeface="Gill Sans MT" panose="020B0502020104020203" pitchFamily="34" charset="77"/>
              </a:rPr>
              <a:t> </a:t>
            </a:r>
            <a:r>
              <a:rPr dirty="0">
                <a:solidFill>
                  <a:srgbClr val="011F5B"/>
                </a:solidFill>
                <a:latin typeface="Gill Sans MT" panose="020B0502020104020203" pitchFamily="34" charset="77"/>
              </a:rPr>
              <a:t>t</a:t>
            </a:r>
            <a:r>
              <a:rPr spc="-4" dirty="0">
                <a:solidFill>
                  <a:srgbClr val="011F5B"/>
                </a:solidFill>
                <a:latin typeface="Gill Sans MT" panose="020B0502020104020203" pitchFamily="34" charset="77"/>
              </a:rPr>
              <a:t>-</a:t>
            </a:r>
            <a:r>
              <a:rPr dirty="0">
                <a:solidFill>
                  <a:srgbClr val="011F5B"/>
                </a:solidFill>
                <a:latin typeface="Gill Sans MT" panose="020B0502020104020203" pitchFamily="34" charset="77"/>
              </a:rPr>
              <a:t>test</a:t>
            </a: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E8BFC823-D8DF-4A4C-8B03-5EA8F1973F0A}"/>
              </a:ext>
            </a:extLst>
          </p:cNvPr>
          <p:cNvSpPr txBox="1"/>
          <p:nvPr/>
        </p:nvSpPr>
        <p:spPr>
          <a:xfrm>
            <a:off x="1971634" y="2027040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t.test(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8100BF9A-2D6C-CB40-A8E9-B809B46CA668}"/>
              </a:ext>
            </a:extLst>
          </p:cNvPr>
          <p:cNvSpPr txBox="1"/>
          <p:nvPr/>
        </p:nvSpPr>
        <p:spPr>
          <a:xfrm>
            <a:off x="3146937" y="2035969"/>
            <a:ext cx="84296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BMI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8033CEFB-97D4-C649-BCC5-A19CDB94545A}"/>
              </a:ext>
            </a:extLst>
          </p:cNvPr>
          <p:cNvSpPr txBox="1"/>
          <p:nvPr/>
        </p:nvSpPr>
        <p:spPr>
          <a:xfrm>
            <a:off x="3615295" y="2035969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~	</a:t>
            </a:r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G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ender,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C49527D9-E5DF-6A41-84DD-E338D845D80C}"/>
              </a:ext>
            </a:extLst>
          </p:cNvPr>
          <p:cNvSpPr txBox="1"/>
          <p:nvPr/>
        </p:nvSpPr>
        <p:spPr>
          <a:xfrm>
            <a:off x="4794209" y="2035969"/>
            <a:ext cx="489347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data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6C953E25-DB7F-3448-A3B9-8B50A4BD2DD0}"/>
              </a:ext>
            </a:extLst>
          </p:cNvPr>
          <p:cNvSpPr txBox="1"/>
          <p:nvPr/>
        </p:nvSpPr>
        <p:spPr>
          <a:xfrm>
            <a:off x="5383667" y="2035969"/>
            <a:ext cx="223633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=	</a:t>
            </a:r>
            <a:r>
              <a:rPr lang="en-US" sz="1547" spc="-4" dirty="0" err="1">
                <a:solidFill>
                  <a:srgbClr val="0433FF"/>
                </a:solidFill>
                <a:latin typeface="Courier New"/>
                <a:cs typeface="Courier New"/>
              </a:rPr>
              <a:t>mydata</a:t>
            </a:r>
            <a:r>
              <a:rPr sz="1547" spc="-67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endParaRPr sz="1547" dirty="0">
              <a:latin typeface="Courier New"/>
              <a:cs typeface="Courier New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A4B62CB-B9A6-E447-8B3D-B41840433DDE}"/>
                  </a:ext>
                </a:extLst>
              </p:cNvPr>
              <p:cNvSpPr/>
              <p:nvPr/>
            </p:nvSpPr>
            <p:spPr>
              <a:xfrm>
                <a:off x="1106871" y="869068"/>
                <a:ext cx="1047552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Let’s test the hypothesis that the mean of BMI in male subjects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is equal to the mean of BMI in female subjects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400" i="1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A4B62CB-B9A6-E447-8B3D-B41840433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871" y="869068"/>
                <a:ext cx="10475529" cy="830997"/>
              </a:xfrm>
              <a:prstGeom prst="rect">
                <a:avLst/>
              </a:prstGeom>
              <a:blipFill>
                <a:blip r:embed="rId3"/>
                <a:stretch>
                  <a:fillRect l="-969" t="-6061" r="-12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608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3805" y="330398"/>
            <a:ext cx="6247195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3763729" algn="l"/>
              </a:tabLst>
            </a:pPr>
            <a:r>
              <a:rPr dirty="0">
                <a:solidFill>
                  <a:srgbClr val="990100"/>
                </a:solidFill>
                <a:latin typeface="Gill Sans MT" panose="020B0502020104020203" pitchFamily="34" charset="77"/>
              </a:rPr>
              <a:t>Independent</a:t>
            </a:r>
            <a:r>
              <a:rPr spc="-4" dirty="0">
                <a:solidFill>
                  <a:srgbClr val="990100"/>
                </a:solidFill>
                <a:latin typeface="Gill Sans MT" panose="020B0502020104020203" pitchFamily="34" charset="77"/>
              </a:rPr>
              <a:t> </a:t>
            </a:r>
            <a:r>
              <a:rPr dirty="0">
                <a:solidFill>
                  <a:srgbClr val="990100"/>
                </a:solidFill>
                <a:latin typeface="Gill Sans MT" panose="020B0502020104020203" pitchFamily="34" charset="77"/>
              </a:rPr>
              <a:t>samp</a:t>
            </a:r>
            <a:r>
              <a:rPr spc="-4" dirty="0">
                <a:solidFill>
                  <a:srgbClr val="990100"/>
                </a:solidFill>
                <a:latin typeface="Gill Sans MT" panose="020B0502020104020203" pitchFamily="34" charset="77"/>
              </a:rPr>
              <a:t>l</a:t>
            </a:r>
            <a:r>
              <a:rPr dirty="0">
                <a:solidFill>
                  <a:srgbClr val="990100"/>
                </a:solidFill>
                <a:latin typeface="Gill Sans MT" panose="020B0502020104020203" pitchFamily="34" charset="77"/>
              </a:rPr>
              <a:t>es</a:t>
            </a:r>
            <a:r>
              <a:rPr lang="en-US" dirty="0">
                <a:solidFill>
                  <a:srgbClr val="990100"/>
                </a:solidFill>
                <a:latin typeface="Gill Sans MT" panose="020B0502020104020203" pitchFamily="34" charset="77"/>
              </a:rPr>
              <a:t> </a:t>
            </a:r>
            <a:r>
              <a:rPr dirty="0">
                <a:solidFill>
                  <a:srgbClr val="990100"/>
                </a:solidFill>
                <a:latin typeface="Gill Sans MT" panose="020B0502020104020203" pitchFamily="34" charset="77"/>
              </a:rPr>
              <a:t>t</a:t>
            </a:r>
            <a:r>
              <a:rPr spc="-4" dirty="0">
                <a:solidFill>
                  <a:srgbClr val="990100"/>
                </a:solidFill>
                <a:latin typeface="Gill Sans MT" panose="020B0502020104020203" pitchFamily="34" charset="77"/>
              </a:rPr>
              <a:t>-</a:t>
            </a:r>
            <a:r>
              <a:rPr dirty="0">
                <a:solidFill>
                  <a:srgbClr val="990100"/>
                </a:solidFill>
                <a:latin typeface="Gill Sans MT" panose="020B0502020104020203" pitchFamily="34" charset="77"/>
              </a:rPr>
              <a:t>test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409438" y="3541514"/>
            <a:ext cx="2683371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ts val="1617"/>
              </a:lnSpc>
            </a:pPr>
            <a:r>
              <a:rPr sz="1547" spc="-49" dirty="0">
                <a:latin typeface="Gill Sans MT"/>
                <a:cs typeface="Gill Sans MT"/>
              </a:rPr>
              <a:t>Tells </a:t>
            </a:r>
            <a:r>
              <a:rPr sz="1547" dirty="0">
                <a:latin typeface="Gill Sans MT"/>
                <a:cs typeface="Gill Sans MT"/>
              </a:rPr>
              <a:t>R to look </a:t>
            </a:r>
            <a:r>
              <a:rPr sz="1547" spc="-7" dirty="0">
                <a:latin typeface="Gill Sans MT"/>
                <a:cs typeface="Gill Sans MT"/>
              </a:rPr>
              <a:t>for </a:t>
            </a:r>
            <a:r>
              <a:rPr sz="1547" dirty="0">
                <a:latin typeface="Gill Sans MT"/>
                <a:cs typeface="Gill Sans MT"/>
              </a:rPr>
              <a:t>these variables  inside the data frame</a:t>
            </a:r>
            <a:r>
              <a:rPr sz="1547" spc="-74" dirty="0">
                <a:latin typeface="Gill Sans MT"/>
                <a:cs typeface="Gill Sans MT"/>
              </a:rPr>
              <a:t> </a:t>
            </a:r>
            <a:r>
              <a:rPr lang="en-US" sz="1547" dirty="0" err="1">
                <a:solidFill>
                  <a:srgbClr val="0433FF"/>
                </a:solidFill>
                <a:latin typeface="Gill Sans MT"/>
                <a:cs typeface="Gill Sans MT"/>
              </a:rPr>
              <a:t>mydata</a:t>
            </a:r>
            <a:endParaRPr sz="1547" dirty="0">
              <a:latin typeface="Gill Sans MT"/>
              <a:cs typeface="Gill Sans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51603" y="2415204"/>
            <a:ext cx="1339" cy="911275"/>
          </a:xfrm>
          <a:custGeom>
            <a:avLst/>
            <a:gdLst/>
            <a:ahLst/>
            <a:cxnLst/>
            <a:rect l="l" t="t" r="r" b="b"/>
            <a:pathLst>
              <a:path w="1904" h="1296035">
                <a:moveTo>
                  <a:pt x="0" y="0"/>
                </a:moveTo>
                <a:lnTo>
                  <a:pt x="1409" y="129581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90C85B-2D39-2948-9D76-E6C09A47E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14" name="object 4">
            <a:extLst>
              <a:ext uri="{FF2B5EF4-FFF2-40B4-BE49-F238E27FC236}">
                <a16:creationId xmlns:a16="http://schemas.microsoft.com/office/drawing/2014/main" id="{9F8EEC06-489E-6C49-B681-7C2D82EA0435}"/>
              </a:ext>
            </a:extLst>
          </p:cNvPr>
          <p:cNvSpPr/>
          <p:nvPr/>
        </p:nvSpPr>
        <p:spPr>
          <a:xfrm>
            <a:off x="5016454" y="2415204"/>
            <a:ext cx="1670298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48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" name="object 2">
            <a:extLst>
              <a:ext uri="{FF2B5EF4-FFF2-40B4-BE49-F238E27FC236}">
                <a16:creationId xmlns:a16="http://schemas.microsoft.com/office/drawing/2014/main" id="{34557CD5-EB3B-8642-8238-945676C061FB}"/>
              </a:ext>
            </a:extLst>
          </p:cNvPr>
          <p:cNvSpPr txBox="1"/>
          <p:nvPr/>
        </p:nvSpPr>
        <p:spPr>
          <a:xfrm>
            <a:off x="1971634" y="2027040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t.test(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EB74C4BC-687A-0346-9594-E9BB44CBC4E8}"/>
              </a:ext>
            </a:extLst>
          </p:cNvPr>
          <p:cNvSpPr txBox="1"/>
          <p:nvPr/>
        </p:nvSpPr>
        <p:spPr>
          <a:xfrm>
            <a:off x="3146937" y="2035969"/>
            <a:ext cx="84296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BMI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28" name="object 8">
            <a:extLst>
              <a:ext uri="{FF2B5EF4-FFF2-40B4-BE49-F238E27FC236}">
                <a16:creationId xmlns:a16="http://schemas.microsoft.com/office/drawing/2014/main" id="{CA8DEF84-63BB-424B-B549-B067901640E3}"/>
              </a:ext>
            </a:extLst>
          </p:cNvPr>
          <p:cNvSpPr txBox="1"/>
          <p:nvPr/>
        </p:nvSpPr>
        <p:spPr>
          <a:xfrm>
            <a:off x="3615295" y="2035969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~	</a:t>
            </a:r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G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ender,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0FB31593-1D5F-7244-B1D5-EE0582775209}"/>
              </a:ext>
            </a:extLst>
          </p:cNvPr>
          <p:cNvSpPr txBox="1"/>
          <p:nvPr/>
        </p:nvSpPr>
        <p:spPr>
          <a:xfrm>
            <a:off x="4794209" y="2035969"/>
            <a:ext cx="489347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data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30" name="object 10">
            <a:extLst>
              <a:ext uri="{FF2B5EF4-FFF2-40B4-BE49-F238E27FC236}">
                <a16:creationId xmlns:a16="http://schemas.microsoft.com/office/drawing/2014/main" id="{249088B5-BCA2-AF4F-AC94-181AF2CAFE64}"/>
              </a:ext>
            </a:extLst>
          </p:cNvPr>
          <p:cNvSpPr txBox="1"/>
          <p:nvPr/>
        </p:nvSpPr>
        <p:spPr>
          <a:xfrm>
            <a:off x="5383667" y="2035969"/>
            <a:ext cx="223633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=	</a:t>
            </a:r>
            <a:r>
              <a:rPr lang="en-US" sz="1547" spc="-4" dirty="0" err="1">
                <a:solidFill>
                  <a:srgbClr val="0433FF"/>
                </a:solidFill>
                <a:latin typeface="Courier New"/>
                <a:cs typeface="Courier New"/>
              </a:rPr>
              <a:t>mydata</a:t>
            </a:r>
            <a:r>
              <a:rPr sz="1547" spc="-67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endParaRPr sz="1547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767497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71634" y="2027040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t.test(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99732" y="2536032"/>
            <a:ext cx="8060268" cy="2380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1547" spc="-4" dirty="0">
                <a:latin typeface="Courier New"/>
                <a:cs typeface="Courier New"/>
              </a:rPr>
              <a:t>		Welch Two Sample t-test</a:t>
            </a:r>
          </a:p>
          <a:p>
            <a:pPr marL="8929"/>
            <a:endParaRPr lang="en-US" sz="1547" spc="-4" dirty="0">
              <a:latin typeface="Courier New"/>
              <a:cs typeface="Courier New"/>
            </a:endParaRP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data:  BMI by Gender</a:t>
            </a: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t = -1.6903, df = 992.06, p-value = 0.09128</a:t>
            </a: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alternative hypothesis: true difference in means is not equal to 0</a:t>
            </a: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95 percent confidence interval:</a:t>
            </a: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 -0.90958578  0.06774816</a:t>
            </a: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sample estimates:</a:t>
            </a: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mean in group Female   mean in group Male </a:t>
            </a: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            25.65179             26.07271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F1CCC03-05B1-AF40-A82D-7EE0A0EB2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33" name="object 7">
            <a:extLst>
              <a:ext uri="{FF2B5EF4-FFF2-40B4-BE49-F238E27FC236}">
                <a16:creationId xmlns:a16="http://schemas.microsoft.com/office/drawing/2014/main" id="{1E2E12B5-78A0-9143-85F7-5051A0FABD35}"/>
              </a:ext>
            </a:extLst>
          </p:cNvPr>
          <p:cNvSpPr txBox="1"/>
          <p:nvPr/>
        </p:nvSpPr>
        <p:spPr>
          <a:xfrm>
            <a:off x="3146937" y="2035969"/>
            <a:ext cx="84296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BMI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4" name="object 8">
            <a:extLst>
              <a:ext uri="{FF2B5EF4-FFF2-40B4-BE49-F238E27FC236}">
                <a16:creationId xmlns:a16="http://schemas.microsoft.com/office/drawing/2014/main" id="{3DFC341D-04BF-B742-A713-01032FC3C349}"/>
              </a:ext>
            </a:extLst>
          </p:cNvPr>
          <p:cNvSpPr txBox="1"/>
          <p:nvPr/>
        </p:nvSpPr>
        <p:spPr>
          <a:xfrm>
            <a:off x="3615295" y="2035969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~	</a:t>
            </a:r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G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ender,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5" name="object 9">
            <a:extLst>
              <a:ext uri="{FF2B5EF4-FFF2-40B4-BE49-F238E27FC236}">
                <a16:creationId xmlns:a16="http://schemas.microsoft.com/office/drawing/2014/main" id="{EF05BE44-3733-B044-9CFC-8D55C1DBB61B}"/>
              </a:ext>
            </a:extLst>
          </p:cNvPr>
          <p:cNvSpPr txBox="1"/>
          <p:nvPr/>
        </p:nvSpPr>
        <p:spPr>
          <a:xfrm>
            <a:off x="4794209" y="2035969"/>
            <a:ext cx="489347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data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36" name="object 10">
            <a:extLst>
              <a:ext uri="{FF2B5EF4-FFF2-40B4-BE49-F238E27FC236}">
                <a16:creationId xmlns:a16="http://schemas.microsoft.com/office/drawing/2014/main" id="{17405416-82FB-E045-9DD7-EEDD005AE275}"/>
              </a:ext>
            </a:extLst>
          </p:cNvPr>
          <p:cNvSpPr txBox="1"/>
          <p:nvPr/>
        </p:nvSpPr>
        <p:spPr>
          <a:xfrm>
            <a:off x="5383667" y="2035969"/>
            <a:ext cx="223633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=	</a:t>
            </a:r>
            <a:r>
              <a:rPr lang="en-US" sz="1547" spc="-4" dirty="0" err="1">
                <a:solidFill>
                  <a:srgbClr val="0433FF"/>
                </a:solidFill>
                <a:latin typeface="Courier New"/>
                <a:cs typeface="Courier New"/>
              </a:rPr>
              <a:t>mydata</a:t>
            </a:r>
            <a:r>
              <a:rPr sz="1547" spc="-67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endParaRPr sz="1547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112992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4880063" y="1099592"/>
            <a:ext cx="2121247" cy="1384102"/>
          </a:xfrm>
          <a:custGeom>
            <a:avLst/>
            <a:gdLst/>
            <a:ahLst/>
            <a:cxnLst/>
            <a:rect l="l" t="t" r="r" b="b"/>
            <a:pathLst>
              <a:path w="3016884" h="1968500">
                <a:moveTo>
                  <a:pt x="0" y="1968449"/>
                </a:moveTo>
                <a:lnTo>
                  <a:pt x="15951" y="1958035"/>
                </a:lnTo>
                <a:lnTo>
                  <a:pt x="3016440" y="0"/>
                </a:lnTo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0" name="object 30"/>
          <p:cNvSpPr/>
          <p:nvPr/>
        </p:nvSpPr>
        <p:spPr>
          <a:xfrm>
            <a:off x="4817242" y="2410881"/>
            <a:ext cx="131266" cy="113854"/>
          </a:xfrm>
          <a:custGeom>
            <a:avLst/>
            <a:gdLst/>
            <a:ahLst/>
            <a:cxnLst/>
            <a:rect l="l" t="t" r="r" b="b"/>
            <a:pathLst>
              <a:path w="186689" h="161925">
                <a:moveTo>
                  <a:pt x="94589" y="0"/>
                </a:moveTo>
                <a:lnTo>
                  <a:pt x="0" y="161810"/>
                </a:lnTo>
                <a:lnTo>
                  <a:pt x="186207" y="140385"/>
                </a:lnTo>
                <a:lnTo>
                  <a:pt x="105295" y="93090"/>
                </a:lnTo>
                <a:lnTo>
                  <a:pt x="94589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1" name="object 31"/>
          <p:cNvSpPr txBox="1"/>
          <p:nvPr/>
        </p:nvSpPr>
        <p:spPr>
          <a:xfrm>
            <a:off x="5810250" y="241102"/>
            <a:ext cx="4205883" cy="105998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60734" rIns="0" bIns="0" rtlCol="0">
            <a:spAutoFit/>
          </a:bodyPr>
          <a:lstStyle/>
          <a:p>
            <a:pPr marL="426377" marR="685329">
              <a:lnSpc>
                <a:spcPts val="1898"/>
              </a:lnSpc>
              <a:spcBef>
                <a:spcPts val="1266"/>
              </a:spcBef>
            </a:pP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Independent </a:t>
            </a:r>
            <a:r>
              <a:rPr sz="1687" spc="-4" dirty="0">
                <a:solidFill>
                  <a:srgbClr val="990100"/>
                </a:solidFill>
                <a:latin typeface="Gill Sans MT"/>
                <a:cs typeface="Gill Sans MT"/>
              </a:rPr>
              <a:t>samples t-test </a:t>
            </a:r>
            <a:r>
              <a:rPr sz="1687" u="heavy" dirty="0">
                <a:solidFill>
                  <a:srgbClr val="990100"/>
                </a:solidFill>
                <a:latin typeface="Gill Sans MT"/>
                <a:cs typeface="Gill Sans MT"/>
              </a:rPr>
              <a:t>without 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assuming equality of</a:t>
            </a:r>
            <a:r>
              <a:rPr sz="1687" spc="-70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variances</a:t>
            </a:r>
            <a:endParaRPr lang="en-US" sz="1687" dirty="0">
              <a:solidFill>
                <a:srgbClr val="990100"/>
              </a:solidFill>
              <a:latin typeface="Gill Sans MT"/>
              <a:cs typeface="Gill Sans MT"/>
            </a:endParaRPr>
          </a:p>
          <a:p>
            <a:pPr marL="426377" marR="685329">
              <a:lnSpc>
                <a:spcPts val="1898"/>
              </a:lnSpc>
              <a:spcBef>
                <a:spcPts val="1266"/>
              </a:spcBef>
            </a:pPr>
            <a:endParaRPr sz="1687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0B29D34-AF2B-9747-9E55-4F3C60878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33" name="object 8">
            <a:extLst>
              <a:ext uri="{FF2B5EF4-FFF2-40B4-BE49-F238E27FC236}">
                <a16:creationId xmlns:a16="http://schemas.microsoft.com/office/drawing/2014/main" id="{A8BDB584-3E74-9D4F-BA4B-73604A890E14}"/>
              </a:ext>
            </a:extLst>
          </p:cNvPr>
          <p:cNvSpPr txBox="1"/>
          <p:nvPr/>
        </p:nvSpPr>
        <p:spPr>
          <a:xfrm>
            <a:off x="2099732" y="2536032"/>
            <a:ext cx="7785135" cy="2380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1547" spc="-4" dirty="0">
                <a:latin typeface="Courier New"/>
                <a:cs typeface="Courier New"/>
              </a:rPr>
              <a:t>		Welch Two Sample t-test</a:t>
            </a:r>
          </a:p>
          <a:p>
            <a:pPr marL="8929"/>
            <a:endParaRPr lang="en-US" sz="1547" spc="-4" dirty="0">
              <a:latin typeface="Courier New"/>
              <a:cs typeface="Courier New"/>
            </a:endParaRPr>
          </a:p>
          <a:p>
            <a:pPr marL="8929"/>
            <a:r>
              <a:rPr lang="en-US" sz="1547" spc="-4" dirty="0">
                <a:solidFill>
                  <a:schemeClr val="accent3">
                    <a:lumMod val="75000"/>
                  </a:schemeClr>
                </a:solidFill>
                <a:latin typeface="Courier New"/>
                <a:cs typeface="Courier New"/>
              </a:rPr>
              <a:t>data:  BMI by Gender</a:t>
            </a:r>
          </a:p>
          <a:p>
            <a:pPr marL="8929"/>
            <a:r>
              <a:rPr lang="en-US" sz="1547" spc="-4" dirty="0">
                <a:solidFill>
                  <a:schemeClr val="accent3">
                    <a:lumMod val="75000"/>
                  </a:schemeClr>
                </a:solidFill>
                <a:latin typeface="Courier New"/>
                <a:cs typeface="Courier New"/>
              </a:rPr>
              <a:t>t = -1.6903, df = 992.06, p-value = 0.09128</a:t>
            </a:r>
          </a:p>
          <a:p>
            <a:pPr marL="8929"/>
            <a:r>
              <a:rPr lang="en-US" sz="1547" spc="-4" dirty="0">
                <a:solidFill>
                  <a:schemeClr val="accent3">
                    <a:lumMod val="75000"/>
                  </a:schemeClr>
                </a:solidFill>
                <a:latin typeface="Courier New"/>
                <a:cs typeface="Courier New"/>
              </a:rPr>
              <a:t>alternative hypothesis: true difference in means is not equal to 0</a:t>
            </a:r>
          </a:p>
          <a:p>
            <a:pPr marL="8929"/>
            <a:r>
              <a:rPr lang="en-US" sz="1547" spc="-4" dirty="0">
                <a:solidFill>
                  <a:schemeClr val="accent3">
                    <a:lumMod val="75000"/>
                  </a:schemeClr>
                </a:solidFill>
                <a:latin typeface="Courier New"/>
                <a:cs typeface="Courier New"/>
              </a:rPr>
              <a:t>95 percent confidence interval:</a:t>
            </a:r>
          </a:p>
          <a:p>
            <a:pPr marL="8929"/>
            <a:r>
              <a:rPr lang="en-US" sz="1547" spc="-4" dirty="0">
                <a:solidFill>
                  <a:schemeClr val="accent3">
                    <a:lumMod val="75000"/>
                  </a:schemeClr>
                </a:solidFill>
                <a:latin typeface="Courier New"/>
                <a:cs typeface="Courier New"/>
              </a:rPr>
              <a:t> -0.90958578  0.06774816</a:t>
            </a:r>
          </a:p>
          <a:p>
            <a:pPr marL="8929"/>
            <a:r>
              <a:rPr lang="en-US" sz="1547" spc="-4" dirty="0">
                <a:solidFill>
                  <a:schemeClr val="accent3">
                    <a:lumMod val="75000"/>
                  </a:schemeClr>
                </a:solidFill>
                <a:latin typeface="Courier New"/>
                <a:cs typeface="Courier New"/>
              </a:rPr>
              <a:t>sample estimates:</a:t>
            </a:r>
          </a:p>
          <a:p>
            <a:pPr marL="8929"/>
            <a:r>
              <a:rPr lang="en-US" sz="1547" spc="-4" dirty="0">
                <a:solidFill>
                  <a:schemeClr val="accent3">
                    <a:lumMod val="75000"/>
                  </a:schemeClr>
                </a:solidFill>
                <a:latin typeface="Courier New"/>
                <a:cs typeface="Courier New"/>
              </a:rPr>
              <a:t>mean in group Female   mean in group Male </a:t>
            </a:r>
          </a:p>
          <a:p>
            <a:pPr marL="8929"/>
            <a:r>
              <a:rPr lang="en-US" sz="1547" spc="-4" dirty="0">
                <a:solidFill>
                  <a:schemeClr val="accent3">
                    <a:lumMod val="75000"/>
                  </a:schemeClr>
                </a:solidFill>
                <a:latin typeface="Courier New"/>
                <a:cs typeface="Courier New"/>
              </a:rPr>
              <a:t>            25.65179             26.07271 </a:t>
            </a: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5B9A4F37-8A65-1B4E-9D02-DD5F030CE377}"/>
              </a:ext>
            </a:extLst>
          </p:cNvPr>
          <p:cNvSpPr txBox="1"/>
          <p:nvPr/>
        </p:nvSpPr>
        <p:spPr>
          <a:xfrm>
            <a:off x="1971634" y="2027040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t.test(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6" name="object 7">
            <a:extLst>
              <a:ext uri="{FF2B5EF4-FFF2-40B4-BE49-F238E27FC236}">
                <a16:creationId xmlns:a16="http://schemas.microsoft.com/office/drawing/2014/main" id="{F4426F24-C500-D64B-931D-5A142B2DB3D7}"/>
              </a:ext>
            </a:extLst>
          </p:cNvPr>
          <p:cNvSpPr txBox="1"/>
          <p:nvPr/>
        </p:nvSpPr>
        <p:spPr>
          <a:xfrm>
            <a:off x="3146937" y="2035969"/>
            <a:ext cx="84296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BMI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7" name="object 8">
            <a:extLst>
              <a:ext uri="{FF2B5EF4-FFF2-40B4-BE49-F238E27FC236}">
                <a16:creationId xmlns:a16="http://schemas.microsoft.com/office/drawing/2014/main" id="{76C65501-D79B-5E48-9768-F8F6E5996EA6}"/>
              </a:ext>
            </a:extLst>
          </p:cNvPr>
          <p:cNvSpPr txBox="1"/>
          <p:nvPr/>
        </p:nvSpPr>
        <p:spPr>
          <a:xfrm>
            <a:off x="3615295" y="2035969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~	</a:t>
            </a:r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G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ender,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8" name="object 9">
            <a:extLst>
              <a:ext uri="{FF2B5EF4-FFF2-40B4-BE49-F238E27FC236}">
                <a16:creationId xmlns:a16="http://schemas.microsoft.com/office/drawing/2014/main" id="{CD27113E-BD73-D949-86A8-840598A1148A}"/>
              </a:ext>
            </a:extLst>
          </p:cNvPr>
          <p:cNvSpPr txBox="1"/>
          <p:nvPr/>
        </p:nvSpPr>
        <p:spPr>
          <a:xfrm>
            <a:off x="4794209" y="2035969"/>
            <a:ext cx="489347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data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39" name="object 10">
            <a:extLst>
              <a:ext uri="{FF2B5EF4-FFF2-40B4-BE49-F238E27FC236}">
                <a16:creationId xmlns:a16="http://schemas.microsoft.com/office/drawing/2014/main" id="{CF6CD341-433C-4D47-855E-DE00D21FFEDE}"/>
              </a:ext>
            </a:extLst>
          </p:cNvPr>
          <p:cNvSpPr txBox="1"/>
          <p:nvPr/>
        </p:nvSpPr>
        <p:spPr>
          <a:xfrm>
            <a:off x="5383667" y="2035969"/>
            <a:ext cx="223633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=	</a:t>
            </a:r>
            <a:r>
              <a:rPr lang="en-US" sz="1547" spc="-4" dirty="0" err="1">
                <a:solidFill>
                  <a:srgbClr val="0433FF"/>
                </a:solidFill>
                <a:latin typeface="Courier New"/>
                <a:cs typeface="Courier New"/>
              </a:rPr>
              <a:t>mydata</a:t>
            </a:r>
            <a:r>
              <a:rPr sz="1547" spc="-67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endParaRPr sz="1547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738587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4707540" y="1583805"/>
            <a:ext cx="1455092" cy="1368921"/>
          </a:xfrm>
          <a:custGeom>
            <a:avLst/>
            <a:gdLst/>
            <a:ahLst/>
            <a:cxnLst/>
            <a:rect l="l" t="t" r="r" b="b"/>
            <a:pathLst>
              <a:path w="2069465" h="1946910">
                <a:moveTo>
                  <a:pt x="0" y="1946427"/>
                </a:moveTo>
                <a:lnTo>
                  <a:pt x="13881" y="1933384"/>
                </a:lnTo>
                <a:lnTo>
                  <a:pt x="2069249" y="0"/>
                </a:lnTo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0" name="object 30"/>
          <p:cNvSpPr/>
          <p:nvPr/>
        </p:nvSpPr>
        <p:spPr>
          <a:xfrm>
            <a:off x="4652909" y="2880091"/>
            <a:ext cx="126355" cy="124123"/>
          </a:xfrm>
          <a:custGeom>
            <a:avLst/>
            <a:gdLst/>
            <a:ahLst/>
            <a:cxnLst/>
            <a:rect l="l" t="t" r="r" b="b"/>
            <a:pathLst>
              <a:path w="179704" h="176529">
                <a:moveTo>
                  <a:pt x="64668" y="0"/>
                </a:moveTo>
                <a:lnTo>
                  <a:pt x="0" y="175920"/>
                </a:lnTo>
                <a:lnTo>
                  <a:pt x="179527" y="122110"/>
                </a:lnTo>
                <a:lnTo>
                  <a:pt x="91579" y="89776"/>
                </a:lnTo>
                <a:lnTo>
                  <a:pt x="64668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1" name="object 31"/>
          <p:cNvSpPr txBox="1"/>
          <p:nvPr/>
        </p:nvSpPr>
        <p:spPr>
          <a:xfrm>
            <a:off x="5810250" y="616149"/>
            <a:ext cx="4205883" cy="79785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679" rIns="0" bIns="0" rtlCol="0">
            <a:spAutoFit/>
          </a:bodyPr>
          <a:lstStyle/>
          <a:p>
            <a:pPr>
              <a:spcBef>
                <a:spcPts val="21"/>
              </a:spcBef>
            </a:pPr>
            <a:endParaRPr sz="1793" dirty="0">
              <a:latin typeface="Times New Roman"/>
              <a:cs typeface="Times New Roman"/>
            </a:endParaRPr>
          </a:p>
          <a:p>
            <a:pPr marL="122779"/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Reminds us what variables </a:t>
            </a:r>
            <a:r>
              <a:rPr sz="1687" spc="-18" dirty="0">
                <a:solidFill>
                  <a:srgbClr val="990100"/>
                </a:solidFill>
                <a:latin typeface="Gill Sans MT"/>
                <a:cs typeface="Gill Sans MT"/>
              </a:rPr>
              <a:t>we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ran the test</a:t>
            </a:r>
            <a:r>
              <a:rPr sz="1687" spc="-53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on</a:t>
            </a:r>
            <a:endParaRPr lang="en-US" sz="1687" dirty="0">
              <a:solidFill>
                <a:srgbClr val="990100"/>
              </a:solidFill>
              <a:latin typeface="Gill Sans MT"/>
              <a:cs typeface="Gill Sans MT"/>
            </a:endParaRPr>
          </a:p>
          <a:p>
            <a:pPr marL="122779"/>
            <a:endParaRPr sz="1687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97E13E-3685-104B-AE28-7952F1838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33" name="object 8">
            <a:extLst>
              <a:ext uri="{FF2B5EF4-FFF2-40B4-BE49-F238E27FC236}">
                <a16:creationId xmlns:a16="http://schemas.microsoft.com/office/drawing/2014/main" id="{AC623DC6-A5C9-D340-963F-394154347C20}"/>
              </a:ext>
            </a:extLst>
          </p:cNvPr>
          <p:cNvSpPr txBox="1"/>
          <p:nvPr/>
        </p:nvSpPr>
        <p:spPr>
          <a:xfrm>
            <a:off x="2099732" y="2536032"/>
            <a:ext cx="7932165" cy="2380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		Welch Two Sample t-test</a:t>
            </a:r>
          </a:p>
          <a:p>
            <a:pPr marL="8929"/>
            <a:endParaRPr lang="en-US" sz="1547" spc="-4" dirty="0">
              <a:latin typeface="Courier New"/>
              <a:cs typeface="Courier New"/>
            </a:endParaRP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data:  BMI by Gender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t = -1.6903, df = 992.06, p-value = 0.09128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alternative hypothesis: true difference in means is not equal to 0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95 percent confidence interval: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 -0.90958578  0.06774816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sample estimates: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mean in group Female   mean in group Male 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            25.65179             26.07271 </a:t>
            </a: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2DAE0183-D3E5-5B47-A409-181ED4726461}"/>
              </a:ext>
            </a:extLst>
          </p:cNvPr>
          <p:cNvSpPr txBox="1"/>
          <p:nvPr/>
        </p:nvSpPr>
        <p:spPr>
          <a:xfrm>
            <a:off x="1971634" y="2027040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t.test(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6" name="object 7">
            <a:extLst>
              <a:ext uri="{FF2B5EF4-FFF2-40B4-BE49-F238E27FC236}">
                <a16:creationId xmlns:a16="http://schemas.microsoft.com/office/drawing/2014/main" id="{552871FA-E264-AF4E-B61E-854A91412A15}"/>
              </a:ext>
            </a:extLst>
          </p:cNvPr>
          <p:cNvSpPr txBox="1"/>
          <p:nvPr/>
        </p:nvSpPr>
        <p:spPr>
          <a:xfrm>
            <a:off x="3146937" y="2035969"/>
            <a:ext cx="84296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BMI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7" name="object 8">
            <a:extLst>
              <a:ext uri="{FF2B5EF4-FFF2-40B4-BE49-F238E27FC236}">
                <a16:creationId xmlns:a16="http://schemas.microsoft.com/office/drawing/2014/main" id="{8FECD3B5-3E11-864A-BA6B-2B184885D1F4}"/>
              </a:ext>
            </a:extLst>
          </p:cNvPr>
          <p:cNvSpPr txBox="1"/>
          <p:nvPr/>
        </p:nvSpPr>
        <p:spPr>
          <a:xfrm>
            <a:off x="3615295" y="2035969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~	</a:t>
            </a:r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G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ender,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8" name="object 9">
            <a:extLst>
              <a:ext uri="{FF2B5EF4-FFF2-40B4-BE49-F238E27FC236}">
                <a16:creationId xmlns:a16="http://schemas.microsoft.com/office/drawing/2014/main" id="{6738A421-8088-8F4E-B709-3FAA9059C0A1}"/>
              </a:ext>
            </a:extLst>
          </p:cNvPr>
          <p:cNvSpPr txBox="1"/>
          <p:nvPr/>
        </p:nvSpPr>
        <p:spPr>
          <a:xfrm>
            <a:off x="4794209" y="2035969"/>
            <a:ext cx="489347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data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39" name="object 10">
            <a:extLst>
              <a:ext uri="{FF2B5EF4-FFF2-40B4-BE49-F238E27FC236}">
                <a16:creationId xmlns:a16="http://schemas.microsoft.com/office/drawing/2014/main" id="{ECC3EFF5-670B-FA48-9CEB-88311F031E0C}"/>
              </a:ext>
            </a:extLst>
          </p:cNvPr>
          <p:cNvSpPr txBox="1"/>
          <p:nvPr/>
        </p:nvSpPr>
        <p:spPr>
          <a:xfrm>
            <a:off x="5383667" y="2035969"/>
            <a:ext cx="223633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=	</a:t>
            </a:r>
            <a:r>
              <a:rPr lang="en-US" sz="1547" spc="-4" dirty="0" err="1">
                <a:solidFill>
                  <a:srgbClr val="0433FF"/>
                </a:solidFill>
                <a:latin typeface="Courier New"/>
                <a:cs typeface="Courier New"/>
              </a:rPr>
              <a:t>mydata</a:t>
            </a:r>
            <a:r>
              <a:rPr sz="1547" spc="-67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endParaRPr sz="1547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36361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E0C7-EF12-4E9F-9FFD-531E260C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78" y="240375"/>
            <a:ext cx="10949333" cy="1302675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4800" b="1" dirty="0">
                <a:solidFill>
                  <a:srgbClr val="990100"/>
                </a:solidFill>
              </a:rPr>
              <a:t>Try it yourself: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7BBA-4ACE-4517-B6CD-A3B7E70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4ABD4-C232-974D-9DC0-F65C5A32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78" y="1352550"/>
            <a:ext cx="10277408" cy="160020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sz="4400" b="1" dirty="0"/>
              <a:t>Exercise 2.1.6: Correlations</a:t>
            </a:r>
          </a:p>
          <a:p>
            <a:pPr marL="0" indent="0">
              <a:spcAft>
                <a:spcPts val="0"/>
              </a:spcAft>
              <a:buNone/>
            </a:pPr>
            <a:endParaRPr lang="en-US" sz="4400" b="1" dirty="0"/>
          </a:p>
          <a:p>
            <a:pPr marL="0" indent="0">
              <a:spcAft>
                <a:spcPts val="0"/>
              </a:spcAft>
              <a:buNone/>
            </a:pPr>
            <a:endParaRPr lang="en-US" sz="4400" b="1" dirty="0"/>
          </a:p>
          <a:p>
            <a:pPr>
              <a:lnSpc>
                <a:spcPct val="80000"/>
              </a:lnSpc>
              <a:spcAft>
                <a:spcPts val="0"/>
              </a:spcAft>
            </a:pPr>
            <a:endParaRPr lang="en-US" sz="4800" dirty="0"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14D5DC7-8282-DB40-8C0E-3BBC9AAF9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514" y="2818430"/>
            <a:ext cx="10130972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ea typeface="Times New Roman" panose="02020603050405020304" pitchFamily="18" charset="0"/>
              </a:rPr>
              <a:t>Calculate the correlation between the 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ea typeface="Times New Roman" panose="02020603050405020304" pitchFamily="18" charset="0"/>
              </a:rPr>
              <a:t>BMI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ea typeface="Times New Roman" panose="02020603050405020304" pitchFamily="18" charset="0"/>
              </a:rPr>
              <a:t> and 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ea typeface="Times New Roman" panose="02020603050405020304" pitchFamily="18" charset="0"/>
              </a:rPr>
              <a:t>Systolic Blood Pressure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ea typeface="Times New Roman" panose="02020603050405020304" pitchFamily="18" charset="0"/>
              </a:rPr>
              <a:t> of each subject using </a:t>
            </a:r>
            <a:r>
              <a:rPr kumimoji="0" lang="en-US" altLang="en-US" sz="3000" b="1" i="0" u="none" strike="noStrike" cap="none" normalizeH="0" baseline="0" dirty="0" err="1">
                <a:ln>
                  <a:noFill/>
                </a:ln>
                <a:solidFill>
                  <a:srgbClr val="011F5B"/>
                </a:solidFill>
                <a:effectLst/>
                <a:ea typeface="MS Mincho" panose="02020609040205080304" pitchFamily="49" charset="-128"/>
                <a:cs typeface="Courier" pitchFamily="2" charset="0"/>
              </a:rPr>
              <a:t>cor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ea typeface="MS Mincho" panose="02020609040205080304" pitchFamily="49" charset="-128"/>
                <a:cs typeface="Courier" pitchFamily="2" charset="0"/>
              </a:rPr>
              <a:t>()</a:t>
            </a: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rgbClr val="011F5B"/>
              </a:solidFill>
              <a:effectLst/>
              <a:ea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ea typeface="MS Mincho" panose="02020609040205080304" pitchFamily="49" charset="-128"/>
                <a:cs typeface="Courier" pitchFamily="2" charset="0"/>
              </a:rPr>
              <a:t>Use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ea typeface="MS Mincho" panose="02020609040205080304" pitchFamily="49" charset="-128"/>
                <a:cs typeface="Courier" pitchFamily="2" charset="0"/>
              </a:rPr>
              <a:t> plot() 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ea typeface="MS Mincho" panose="02020609040205080304" pitchFamily="49" charset="-128"/>
                <a:cs typeface="Courier" pitchFamily="2" charset="0"/>
              </a:rPr>
              <a:t>to plot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ea typeface="MS Mincho" panose="02020609040205080304" pitchFamily="49" charset="-128"/>
                <a:cs typeface="Courier" pitchFamily="2" charset="0"/>
              </a:rPr>
              <a:t> BMI 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ea typeface="MS Mincho" panose="02020609040205080304" pitchFamily="49" charset="-128"/>
                <a:cs typeface="Courier" pitchFamily="2" charset="0"/>
              </a:rPr>
              <a:t>vs. 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ea typeface="MS Mincho" panose="02020609040205080304" pitchFamily="49" charset="-128"/>
                <a:cs typeface="Courier" pitchFamily="2" charset="0"/>
              </a:rPr>
              <a:t>Systolic Blood Pressure 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011F5B"/>
                </a:solidFill>
                <a:effectLst/>
                <a:ea typeface="MS Mincho" panose="02020609040205080304" pitchFamily="49" charset="-128"/>
                <a:cs typeface="Courier" pitchFamily="2" charset="0"/>
              </a:rPr>
              <a:t>to further assess for a linear relationship between these variables.</a:t>
            </a: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rgbClr val="011F5B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2437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5199183" y="1484266"/>
            <a:ext cx="1505545" cy="1640830"/>
          </a:xfrm>
          <a:custGeom>
            <a:avLst/>
            <a:gdLst/>
            <a:ahLst/>
            <a:cxnLst/>
            <a:rect l="l" t="t" r="r" b="b"/>
            <a:pathLst>
              <a:path w="2141220" h="2333625">
                <a:moveTo>
                  <a:pt x="0" y="2333396"/>
                </a:moveTo>
                <a:lnTo>
                  <a:pt x="12877" y="2319362"/>
                </a:lnTo>
                <a:lnTo>
                  <a:pt x="2140800" y="0"/>
                </a:lnTo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0" name="object 30"/>
          <p:cNvSpPr/>
          <p:nvPr/>
        </p:nvSpPr>
        <p:spPr>
          <a:xfrm>
            <a:off x="5148479" y="3053506"/>
            <a:ext cx="123230" cy="126802"/>
          </a:xfrm>
          <a:custGeom>
            <a:avLst/>
            <a:gdLst/>
            <a:ahLst/>
            <a:cxnLst/>
            <a:rect l="l" t="t" r="r" b="b"/>
            <a:pathLst>
              <a:path w="175260" h="180339">
                <a:moveTo>
                  <a:pt x="51562" y="0"/>
                </a:moveTo>
                <a:lnTo>
                  <a:pt x="0" y="180200"/>
                </a:lnTo>
                <a:lnTo>
                  <a:pt x="175094" y="113334"/>
                </a:lnTo>
                <a:lnTo>
                  <a:pt x="84988" y="87553"/>
                </a:lnTo>
                <a:lnTo>
                  <a:pt x="51562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1" name="object 31"/>
          <p:cNvSpPr txBox="1"/>
          <p:nvPr/>
        </p:nvSpPr>
        <p:spPr>
          <a:xfrm>
            <a:off x="5658445" y="473274"/>
            <a:ext cx="4205883" cy="79785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679" rIns="0" bIns="0" rtlCol="0">
            <a:spAutoFit/>
          </a:bodyPr>
          <a:lstStyle/>
          <a:p>
            <a:pPr>
              <a:spcBef>
                <a:spcPts val="21"/>
              </a:spcBef>
            </a:pPr>
            <a:endParaRPr sz="1793" dirty="0">
              <a:latin typeface="Times New Roman"/>
              <a:cs typeface="Times New Roman"/>
            </a:endParaRPr>
          </a:p>
          <a:p>
            <a:pPr marL="274578"/>
            <a:r>
              <a:rPr sz="1687" spc="-63" dirty="0">
                <a:solidFill>
                  <a:srgbClr val="990100"/>
                </a:solidFill>
                <a:latin typeface="Gill Sans MT"/>
                <a:cs typeface="Gill Sans MT"/>
              </a:rPr>
              <a:t>Test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statistic, </a:t>
            </a:r>
            <a:r>
              <a:rPr sz="1687" spc="-7" dirty="0">
                <a:solidFill>
                  <a:srgbClr val="990100"/>
                </a:solidFill>
                <a:latin typeface="Gill Sans MT"/>
                <a:cs typeface="Gill Sans MT"/>
              </a:rPr>
              <a:t>degrees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of </a:t>
            </a:r>
            <a:r>
              <a:rPr sz="1687" spc="-7" dirty="0">
                <a:solidFill>
                  <a:srgbClr val="990100"/>
                </a:solidFill>
                <a:latin typeface="Gill Sans MT"/>
                <a:cs typeface="Gill Sans MT"/>
              </a:rPr>
              <a:t>freedom,</a:t>
            </a:r>
            <a:r>
              <a:rPr sz="1687" spc="-257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687" spc="-4" dirty="0">
                <a:solidFill>
                  <a:srgbClr val="990100"/>
                </a:solidFill>
                <a:latin typeface="Gill Sans MT"/>
                <a:cs typeface="Gill Sans MT"/>
              </a:rPr>
              <a:t>p-value</a:t>
            </a:r>
            <a:endParaRPr lang="en-US" sz="1687" spc="-4" dirty="0">
              <a:solidFill>
                <a:srgbClr val="990100"/>
              </a:solidFill>
              <a:latin typeface="Gill Sans MT"/>
              <a:cs typeface="Gill Sans MT"/>
            </a:endParaRPr>
          </a:p>
          <a:p>
            <a:pPr marL="274578"/>
            <a:endParaRPr sz="1687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16A733F-88A0-C041-94FC-EF84ECCE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33" name="object 8">
            <a:extLst>
              <a:ext uri="{FF2B5EF4-FFF2-40B4-BE49-F238E27FC236}">
                <a16:creationId xmlns:a16="http://schemas.microsoft.com/office/drawing/2014/main" id="{C550F565-E6DC-9640-B6A8-880448B0EB8C}"/>
              </a:ext>
            </a:extLst>
          </p:cNvPr>
          <p:cNvSpPr txBox="1"/>
          <p:nvPr/>
        </p:nvSpPr>
        <p:spPr>
          <a:xfrm>
            <a:off x="2099732" y="2536032"/>
            <a:ext cx="7764596" cy="2380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		Welch Two Sample t-test</a:t>
            </a:r>
          </a:p>
          <a:p>
            <a:pPr marL="8929"/>
            <a:endParaRPr lang="en-US" sz="1547" spc="-4" dirty="0">
              <a:solidFill>
                <a:schemeClr val="accent1">
                  <a:lumMod val="75000"/>
                </a:schemeClr>
              </a:solidFill>
              <a:latin typeface="Courier New"/>
              <a:cs typeface="Courier New"/>
            </a:endParaRP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data:  BMI by Gender</a:t>
            </a: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t = -1.6903, df = 992.06, p-value = 0.09128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alternative hypothesis: true difference in means is not equal to 0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95 percent confidence interval: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 -0.90958578  0.06774816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sample estimates: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mean in group Female   mean in group Male 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            25.65179             26.07271 </a:t>
            </a: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666E3FDF-1ED1-4E4A-912E-99B6C5E8A543}"/>
              </a:ext>
            </a:extLst>
          </p:cNvPr>
          <p:cNvSpPr txBox="1"/>
          <p:nvPr/>
        </p:nvSpPr>
        <p:spPr>
          <a:xfrm>
            <a:off x="1971634" y="2027040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t.test(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6" name="object 7">
            <a:extLst>
              <a:ext uri="{FF2B5EF4-FFF2-40B4-BE49-F238E27FC236}">
                <a16:creationId xmlns:a16="http://schemas.microsoft.com/office/drawing/2014/main" id="{92B5F171-200D-C94D-9C8D-16B3FBA3A54E}"/>
              </a:ext>
            </a:extLst>
          </p:cNvPr>
          <p:cNvSpPr txBox="1"/>
          <p:nvPr/>
        </p:nvSpPr>
        <p:spPr>
          <a:xfrm>
            <a:off x="3146937" y="2035969"/>
            <a:ext cx="84296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BMI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7" name="object 8">
            <a:extLst>
              <a:ext uri="{FF2B5EF4-FFF2-40B4-BE49-F238E27FC236}">
                <a16:creationId xmlns:a16="http://schemas.microsoft.com/office/drawing/2014/main" id="{1585B095-50AC-4543-9373-6561DBE12BA2}"/>
              </a:ext>
            </a:extLst>
          </p:cNvPr>
          <p:cNvSpPr txBox="1"/>
          <p:nvPr/>
        </p:nvSpPr>
        <p:spPr>
          <a:xfrm>
            <a:off x="3615295" y="2035969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~	</a:t>
            </a:r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G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ender,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8" name="object 9">
            <a:extLst>
              <a:ext uri="{FF2B5EF4-FFF2-40B4-BE49-F238E27FC236}">
                <a16:creationId xmlns:a16="http://schemas.microsoft.com/office/drawing/2014/main" id="{01A7C0BC-58B7-1441-9821-ADAF93260865}"/>
              </a:ext>
            </a:extLst>
          </p:cNvPr>
          <p:cNvSpPr txBox="1"/>
          <p:nvPr/>
        </p:nvSpPr>
        <p:spPr>
          <a:xfrm>
            <a:off x="4794209" y="2035969"/>
            <a:ext cx="489347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data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39" name="object 10">
            <a:extLst>
              <a:ext uri="{FF2B5EF4-FFF2-40B4-BE49-F238E27FC236}">
                <a16:creationId xmlns:a16="http://schemas.microsoft.com/office/drawing/2014/main" id="{0F57751E-C728-8449-A24C-03B285DF8FC2}"/>
              </a:ext>
            </a:extLst>
          </p:cNvPr>
          <p:cNvSpPr txBox="1"/>
          <p:nvPr/>
        </p:nvSpPr>
        <p:spPr>
          <a:xfrm>
            <a:off x="5383667" y="2035969"/>
            <a:ext cx="223633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=	</a:t>
            </a:r>
            <a:r>
              <a:rPr lang="en-US" sz="1547" spc="-4" dirty="0" err="1">
                <a:solidFill>
                  <a:srgbClr val="0433FF"/>
                </a:solidFill>
                <a:latin typeface="Courier New"/>
                <a:cs typeface="Courier New"/>
              </a:rPr>
              <a:t>mydata</a:t>
            </a:r>
            <a:r>
              <a:rPr sz="1547" spc="-67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endParaRPr sz="1547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086882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7420116" y="1433616"/>
            <a:ext cx="29021" cy="1964978"/>
          </a:xfrm>
          <a:custGeom>
            <a:avLst/>
            <a:gdLst/>
            <a:ahLst/>
            <a:cxnLst/>
            <a:rect l="l" t="t" r="r" b="b"/>
            <a:pathLst>
              <a:path w="41275" h="2794635">
                <a:moveTo>
                  <a:pt x="0" y="2794050"/>
                </a:moveTo>
                <a:lnTo>
                  <a:pt x="279" y="2775000"/>
                </a:lnTo>
                <a:lnTo>
                  <a:pt x="40995" y="0"/>
                </a:lnTo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0" name="object 30"/>
          <p:cNvSpPr/>
          <p:nvPr/>
        </p:nvSpPr>
        <p:spPr>
          <a:xfrm>
            <a:off x="7358757" y="3378201"/>
            <a:ext cx="117872" cy="118765"/>
          </a:xfrm>
          <a:custGeom>
            <a:avLst/>
            <a:gdLst/>
            <a:ahLst/>
            <a:cxnLst/>
            <a:rect l="l" t="t" r="r" b="b"/>
            <a:pathLst>
              <a:path w="167640" h="168910">
                <a:moveTo>
                  <a:pt x="0" y="0"/>
                </a:moveTo>
                <a:lnTo>
                  <a:pt x="81356" y="168859"/>
                </a:lnTo>
                <a:lnTo>
                  <a:pt x="146536" y="43141"/>
                </a:lnTo>
                <a:lnTo>
                  <a:pt x="83197" y="43141"/>
                </a:lnTo>
                <a:lnTo>
                  <a:pt x="0" y="0"/>
                </a:lnTo>
                <a:close/>
              </a:path>
              <a:path w="167640" h="168910">
                <a:moveTo>
                  <a:pt x="167627" y="2463"/>
                </a:moveTo>
                <a:lnTo>
                  <a:pt x="83197" y="43141"/>
                </a:lnTo>
                <a:lnTo>
                  <a:pt x="146536" y="43141"/>
                </a:lnTo>
                <a:lnTo>
                  <a:pt x="167627" y="2463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1" name="object 31"/>
          <p:cNvSpPr txBox="1"/>
          <p:nvPr/>
        </p:nvSpPr>
        <p:spPr>
          <a:xfrm>
            <a:off x="5783461" y="759023"/>
            <a:ext cx="2232422" cy="853671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66092" rIns="0" bIns="0" rtlCol="0">
            <a:spAutoFit/>
          </a:bodyPr>
          <a:lstStyle/>
          <a:p>
            <a:pPr marL="417448">
              <a:spcBef>
                <a:spcPts val="1308"/>
              </a:spcBef>
            </a:pPr>
            <a:r>
              <a:rPr sz="1687" spc="-98" dirty="0">
                <a:solidFill>
                  <a:srgbClr val="990100"/>
                </a:solidFill>
                <a:latin typeface="Gill Sans MT"/>
                <a:cs typeface="Gill Sans MT"/>
              </a:rPr>
              <a:t>Two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sided</a:t>
            </a:r>
            <a:r>
              <a:rPr sz="1687" spc="35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test</a:t>
            </a:r>
            <a:endParaRPr lang="en-US" sz="1687" dirty="0">
              <a:solidFill>
                <a:srgbClr val="990100"/>
              </a:solidFill>
              <a:latin typeface="Gill Sans MT"/>
              <a:cs typeface="Gill Sans MT"/>
            </a:endParaRPr>
          </a:p>
          <a:p>
            <a:pPr marL="417448">
              <a:spcBef>
                <a:spcPts val="1308"/>
              </a:spcBef>
            </a:pPr>
            <a:endParaRPr sz="1687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66EE8AF-42D7-6142-AED5-D34552BC2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35" name="object 8">
            <a:extLst>
              <a:ext uri="{FF2B5EF4-FFF2-40B4-BE49-F238E27FC236}">
                <a16:creationId xmlns:a16="http://schemas.microsoft.com/office/drawing/2014/main" id="{C305AFA7-1394-C247-A5B4-C32DAC28425C}"/>
              </a:ext>
            </a:extLst>
          </p:cNvPr>
          <p:cNvSpPr txBox="1"/>
          <p:nvPr/>
        </p:nvSpPr>
        <p:spPr>
          <a:xfrm>
            <a:off x="2099732" y="2536032"/>
            <a:ext cx="8534401" cy="2380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		Welch Two Sample t-test</a:t>
            </a:r>
          </a:p>
          <a:p>
            <a:pPr marL="8929"/>
            <a:endParaRPr lang="en-US" sz="1547" spc="-4" dirty="0">
              <a:solidFill>
                <a:schemeClr val="accent1">
                  <a:lumMod val="75000"/>
                </a:schemeClr>
              </a:solidFill>
              <a:latin typeface="Courier New"/>
              <a:cs typeface="Courier New"/>
            </a:endParaRP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data:  BMI by Gender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t = -1.6903, df = 992.06, p-value = 0.09128</a:t>
            </a: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alternative hypothesis: true difference in means is not equal to 0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95 percent confidence interval: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 -0.90958578  0.06774816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sample estimates: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mean in group Female   mean in group Male 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            25.65179             26.07271 </a:t>
            </a:r>
          </a:p>
        </p:txBody>
      </p:sp>
      <p:sp>
        <p:nvSpPr>
          <p:cNvPr id="36" name="object 2">
            <a:extLst>
              <a:ext uri="{FF2B5EF4-FFF2-40B4-BE49-F238E27FC236}">
                <a16:creationId xmlns:a16="http://schemas.microsoft.com/office/drawing/2014/main" id="{F106A6D6-A980-584C-ABB8-828217F80377}"/>
              </a:ext>
            </a:extLst>
          </p:cNvPr>
          <p:cNvSpPr txBox="1"/>
          <p:nvPr/>
        </p:nvSpPr>
        <p:spPr>
          <a:xfrm>
            <a:off x="1971634" y="2027040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t.test(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7" name="object 7">
            <a:extLst>
              <a:ext uri="{FF2B5EF4-FFF2-40B4-BE49-F238E27FC236}">
                <a16:creationId xmlns:a16="http://schemas.microsoft.com/office/drawing/2014/main" id="{6E3CCB95-506D-9A48-A244-42B2371425DF}"/>
              </a:ext>
            </a:extLst>
          </p:cNvPr>
          <p:cNvSpPr txBox="1"/>
          <p:nvPr/>
        </p:nvSpPr>
        <p:spPr>
          <a:xfrm>
            <a:off x="3146937" y="2035969"/>
            <a:ext cx="84296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BMI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8" name="object 8">
            <a:extLst>
              <a:ext uri="{FF2B5EF4-FFF2-40B4-BE49-F238E27FC236}">
                <a16:creationId xmlns:a16="http://schemas.microsoft.com/office/drawing/2014/main" id="{28E77122-6DEF-2843-B776-CCB5B87F3A8C}"/>
              </a:ext>
            </a:extLst>
          </p:cNvPr>
          <p:cNvSpPr txBox="1"/>
          <p:nvPr/>
        </p:nvSpPr>
        <p:spPr>
          <a:xfrm>
            <a:off x="3615295" y="2035969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~	</a:t>
            </a:r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G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ender,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9" name="object 9">
            <a:extLst>
              <a:ext uri="{FF2B5EF4-FFF2-40B4-BE49-F238E27FC236}">
                <a16:creationId xmlns:a16="http://schemas.microsoft.com/office/drawing/2014/main" id="{290C5042-6B8C-154A-A313-87EC5FB6948C}"/>
              </a:ext>
            </a:extLst>
          </p:cNvPr>
          <p:cNvSpPr txBox="1"/>
          <p:nvPr/>
        </p:nvSpPr>
        <p:spPr>
          <a:xfrm>
            <a:off x="4794209" y="2035969"/>
            <a:ext cx="489347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data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40" name="object 10">
            <a:extLst>
              <a:ext uri="{FF2B5EF4-FFF2-40B4-BE49-F238E27FC236}">
                <a16:creationId xmlns:a16="http://schemas.microsoft.com/office/drawing/2014/main" id="{D36CBC4C-5014-5B47-838A-C036FE66CC78}"/>
              </a:ext>
            </a:extLst>
          </p:cNvPr>
          <p:cNvSpPr txBox="1"/>
          <p:nvPr/>
        </p:nvSpPr>
        <p:spPr>
          <a:xfrm>
            <a:off x="5383667" y="2035969"/>
            <a:ext cx="223633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=	</a:t>
            </a:r>
            <a:r>
              <a:rPr lang="en-US" sz="1547" spc="-4" dirty="0" err="1">
                <a:solidFill>
                  <a:srgbClr val="0433FF"/>
                </a:solidFill>
                <a:latin typeface="Courier New"/>
                <a:cs typeface="Courier New"/>
              </a:rPr>
              <a:t>mydata</a:t>
            </a:r>
            <a:r>
              <a:rPr sz="1547" spc="-67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endParaRPr sz="1547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964491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5009757" y="1391584"/>
            <a:ext cx="1042988" cy="2302966"/>
          </a:xfrm>
          <a:custGeom>
            <a:avLst/>
            <a:gdLst/>
            <a:ahLst/>
            <a:cxnLst/>
            <a:rect l="l" t="t" r="r" b="b"/>
            <a:pathLst>
              <a:path w="1483360" h="3275329">
                <a:moveTo>
                  <a:pt x="0" y="3275076"/>
                </a:moveTo>
                <a:lnTo>
                  <a:pt x="7848" y="3257715"/>
                </a:lnTo>
                <a:lnTo>
                  <a:pt x="1483156" y="0"/>
                </a:lnTo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1" name="object 31"/>
          <p:cNvSpPr txBox="1"/>
          <p:nvPr/>
        </p:nvSpPr>
        <p:spPr>
          <a:xfrm>
            <a:off x="4899422" y="544711"/>
            <a:ext cx="4205883" cy="105998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60734" rIns="0" bIns="0" rtlCol="0">
            <a:spAutoFit/>
          </a:bodyPr>
          <a:lstStyle/>
          <a:p>
            <a:pPr marL="613894" marR="577730">
              <a:lnSpc>
                <a:spcPts val="1898"/>
              </a:lnSpc>
              <a:spcBef>
                <a:spcPts val="1266"/>
              </a:spcBef>
            </a:pPr>
            <a:r>
              <a:rPr sz="1687" spc="4" dirty="0">
                <a:solidFill>
                  <a:srgbClr val="990100"/>
                </a:solidFill>
                <a:latin typeface="Gill Sans MT"/>
                <a:cs typeface="Gill Sans MT"/>
              </a:rPr>
              <a:t>Confidence interval </a:t>
            </a:r>
            <a:r>
              <a:rPr sz="1687" spc="-7" dirty="0">
                <a:solidFill>
                  <a:srgbClr val="990100"/>
                </a:solidFill>
                <a:latin typeface="Gill Sans MT"/>
                <a:cs typeface="Gill Sans MT"/>
              </a:rPr>
              <a:t>for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the  </a:t>
            </a:r>
            <a:r>
              <a:rPr sz="1687" spc="-7" dirty="0">
                <a:solidFill>
                  <a:srgbClr val="990100"/>
                </a:solidFill>
                <a:latin typeface="Gill Sans MT"/>
                <a:cs typeface="Gill Sans MT"/>
              </a:rPr>
              <a:t>difference between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the </a:t>
            </a:r>
            <a:r>
              <a:rPr sz="1687" spc="-14" dirty="0">
                <a:solidFill>
                  <a:srgbClr val="990100"/>
                </a:solidFill>
                <a:latin typeface="Gill Sans MT"/>
                <a:cs typeface="Gill Sans MT"/>
              </a:rPr>
              <a:t>two</a:t>
            </a:r>
            <a:r>
              <a:rPr sz="1687" spc="-18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means</a:t>
            </a:r>
            <a:endParaRPr lang="en-US" sz="1687" dirty="0">
              <a:solidFill>
                <a:srgbClr val="990100"/>
              </a:solidFill>
              <a:latin typeface="Gill Sans MT"/>
              <a:cs typeface="Gill Sans MT"/>
            </a:endParaRPr>
          </a:p>
          <a:p>
            <a:pPr marL="613894" marR="577730">
              <a:lnSpc>
                <a:spcPts val="1898"/>
              </a:lnSpc>
              <a:spcBef>
                <a:spcPts val="1266"/>
              </a:spcBef>
            </a:pPr>
            <a:endParaRPr sz="1687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CF3C4AA-DFCC-9541-A2FC-DE9FC0128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33" name="object 8">
            <a:extLst>
              <a:ext uri="{FF2B5EF4-FFF2-40B4-BE49-F238E27FC236}">
                <a16:creationId xmlns:a16="http://schemas.microsoft.com/office/drawing/2014/main" id="{D0DC2F68-7D48-624F-8808-9F103BF4CB79}"/>
              </a:ext>
            </a:extLst>
          </p:cNvPr>
          <p:cNvSpPr txBox="1"/>
          <p:nvPr/>
        </p:nvSpPr>
        <p:spPr>
          <a:xfrm>
            <a:off x="2099732" y="2536032"/>
            <a:ext cx="7789335" cy="2380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1547" spc="-4" dirty="0">
                <a:latin typeface="Courier New"/>
                <a:cs typeface="Courier New"/>
              </a:rPr>
              <a:t>		</a:t>
            </a:r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Welch Two Sample t-test</a:t>
            </a:r>
          </a:p>
          <a:p>
            <a:pPr marL="8929"/>
            <a:endParaRPr lang="en-US" sz="1547" spc="-4" dirty="0">
              <a:solidFill>
                <a:schemeClr val="accent1">
                  <a:lumMod val="75000"/>
                </a:schemeClr>
              </a:solidFill>
              <a:latin typeface="Courier New"/>
              <a:cs typeface="Courier New"/>
            </a:endParaRP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data:  BMI by Gender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t = -1.6903, df = 992.06, p-value = 0.09128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alternative hypothesis: true difference in means is not equal to 0</a:t>
            </a: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95 percent confidence interval:</a:t>
            </a: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 -0.90958578  0.06774816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sample estimates: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mean in group Female   mean in group Male 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            25.65179             26.07271 </a:t>
            </a:r>
          </a:p>
        </p:txBody>
      </p:sp>
      <p:sp>
        <p:nvSpPr>
          <p:cNvPr id="35" name="object 30">
            <a:extLst>
              <a:ext uri="{FF2B5EF4-FFF2-40B4-BE49-F238E27FC236}">
                <a16:creationId xmlns:a16="http://schemas.microsoft.com/office/drawing/2014/main" id="{CE114310-042A-C94F-A3C2-A8DEEE79A28F}"/>
              </a:ext>
            </a:extLst>
          </p:cNvPr>
          <p:cNvSpPr/>
          <p:nvPr/>
        </p:nvSpPr>
        <p:spPr>
          <a:xfrm rot="20105400">
            <a:off x="4935773" y="3630080"/>
            <a:ext cx="131266" cy="113854"/>
          </a:xfrm>
          <a:custGeom>
            <a:avLst/>
            <a:gdLst/>
            <a:ahLst/>
            <a:cxnLst/>
            <a:rect l="l" t="t" r="r" b="b"/>
            <a:pathLst>
              <a:path w="186689" h="161925">
                <a:moveTo>
                  <a:pt x="94589" y="0"/>
                </a:moveTo>
                <a:lnTo>
                  <a:pt x="0" y="161810"/>
                </a:lnTo>
                <a:lnTo>
                  <a:pt x="186207" y="140385"/>
                </a:lnTo>
                <a:lnTo>
                  <a:pt x="105295" y="93090"/>
                </a:lnTo>
                <a:lnTo>
                  <a:pt x="94589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object 2">
            <a:extLst>
              <a:ext uri="{FF2B5EF4-FFF2-40B4-BE49-F238E27FC236}">
                <a16:creationId xmlns:a16="http://schemas.microsoft.com/office/drawing/2014/main" id="{677DFF32-A71E-AC4C-A02E-8DCDAB95B829}"/>
              </a:ext>
            </a:extLst>
          </p:cNvPr>
          <p:cNvSpPr txBox="1"/>
          <p:nvPr/>
        </p:nvSpPr>
        <p:spPr>
          <a:xfrm>
            <a:off x="1971634" y="2027040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t.test(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7" name="object 7">
            <a:extLst>
              <a:ext uri="{FF2B5EF4-FFF2-40B4-BE49-F238E27FC236}">
                <a16:creationId xmlns:a16="http://schemas.microsoft.com/office/drawing/2014/main" id="{B579960F-4108-ED42-97DF-6537E4FDE199}"/>
              </a:ext>
            </a:extLst>
          </p:cNvPr>
          <p:cNvSpPr txBox="1"/>
          <p:nvPr/>
        </p:nvSpPr>
        <p:spPr>
          <a:xfrm>
            <a:off x="3146937" y="2035969"/>
            <a:ext cx="84296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BMI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8" name="object 8">
            <a:extLst>
              <a:ext uri="{FF2B5EF4-FFF2-40B4-BE49-F238E27FC236}">
                <a16:creationId xmlns:a16="http://schemas.microsoft.com/office/drawing/2014/main" id="{D1CE8ACD-CF9F-6444-B80C-29120D8F67C2}"/>
              </a:ext>
            </a:extLst>
          </p:cNvPr>
          <p:cNvSpPr txBox="1"/>
          <p:nvPr/>
        </p:nvSpPr>
        <p:spPr>
          <a:xfrm>
            <a:off x="3615295" y="2035969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~	</a:t>
            </a:r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G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ender,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9" name="object 9">
            <a:extLst>
              <a:ext uri="{FF2B5EF4-FFF2-40B4-BE49-F238E27FC236}">
                <a16:creationId xmlns:a16="http://schemas.microsoft.com/office/drawing/2014/main" id="{FEE9CF80-4503-B84E-8987-EFE26B791A47}"/>
              </a:ext>
            </a:extLst>
          </p:cNvPr>
          <p:cNvSpPr txBox="1"/>
          <p:nvPr/>
        </p:nvSpPr>
        <p:spPr>
          <a:xfrm>
            <a:off x="4794209" y="2035969"/>
            <a:ext cx="489347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data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40" name="object 10">
            <a:extLst>
              <a:ext uri="{FF2B5EF4-FFF2-40B4-BE49-F238E27FC236}">
                <a16:creationId xmlns:a16="http://schemas.microsoft.com/office/drawing/2014/main" id="{1B6B7CDA-F44B-8840-A30F-2C1D31FCD2E9}"/>
              </a:ext>
            </a:extLst>
          </p:cNvPr>
          <p:cNvSpPr txBox="1"/>
          <p:nvPr/>
        </p:nvSpPr>
        <p:spPr>
          <a:xfrm>
            <a:off x="5383667" y="2035969"/>
            <a:ext cx="223633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=	</a:t>
            </a:r>
            <a:r>
              <a:rPr lang="en-US" sz="1547" spc="-4" dirty="0" err="1">
                <a:solidFill>
                  <a:srgbClr val="0433FF"/>
                </a:solidFill>
                <a:latin typeface="Courier New"/>
                <a:cs typeface="Courier New"/>
              </a:rPr>
              <a:t>mydata</a:t>
            </a:r>
            <a:r>
              <a:rPr sz="1547" spc="-67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endParaRPr sz="1547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763496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6227275" y="1551676"/>
            <a:ext cx="702766" cy="2753023"/>
          </a:xfrm>
          <a:custGeom>
            <a:avLst/>
            <a:gdLst/>
            <a:ahLst/>
            <a:cxnLst/>
            <a:rect l="l" t="t" r="r" b="b"/>
            <a:pathLst>
              <a:path w="999490" h="3915410">
                <a:moveTo>
                  <a:pt x="0" y="3914965"/>
                </a:moveTo>
                <a:lnTo>
                  <a:pt x="4711" y="3896512"/>
                </a:lnTo>
                <a:lnTo>
                  <a:pt x="999223" y="0"/>
                </a:lnTo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1" name="object 31"/>
          <p:cNvSpPr txBox="1"/>
          <p:nvPr/>
        </p:nvSpPr>
        <p:spPr>
          <a:xfrm>
            <a:off x="5613797" y="723305"/>
            <a:ext cx="2598539" cy="79785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679" rIns="0" bIns="0" rtlCol="0">
            <a:spAutoFit/>
          </a:bodyPr>
          <a:lstStyle/>
          <a:p>
            <a:pPr>
              <a:spcBef>
                <a:spcPts val="21"/>
              </a:spcBef>
            </a:pPr>
            <a:endParaRPr sz="1793" dirty="0">
              <a:latin typeface="Times New Roman"/>
              <a:cs typeface="Times New Roman"/>
            </a:endParaRPr>
          </a:p>
          <a:p>
            <a:pPr marL="560318"/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The </a:t>
            </a:r>
            <a:r>
              <a:rPr sz="1687" spc="-11" dirty="0">
                <a:solidFill>
                  <a:srgbClr val="990100"/>
                </a:solidFill>
                <a:latin typeface="Gill Sans MT"/>
                <a:cs typeface="Gill Sans MT"/>
              </a:rPr>
              <a:t>group</a:t>
            </a:r>
            <a:r>
              <a:rPr sz="1687" spc="-60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687" dirty="0">
                <a:solidFill>
                  <a:srgbClr val="990100"/>
                </a:solidFill>
                <a:latin typeface="Gill Sans MT"/>
                <a:cs typeface="Gill Sans MT"/>
              </a:rPr>
              <a:t>means</a:t>
            </a:r>
            <a:endParaRPr lang="en-US" sz="1687" dirty="0">
              <a:solidFill>
                <a:srgbClr val="990100"/>
              </a:solidFill>
              <a:latin typeface="Gill Sans MT"/>
              <a:cs typeface="Gill Sans MT"/>
            </a:endParaRPr>
          </a:p>
          <a:p>
            <a:pPr marL="560318"/>
            <a:endParaRPr sz="1687" dirty="0">
              <a:solidFill>
                <a:srgbClr val="990100"/>
              </a:solidFill>
              <a:latin typeface="Gill Sans MT"/>
              <a:cs typeface="Gill Sans MT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1EC3363-0F7F-044F-8025-32CC89995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33" name="object 30">
            <a:extLst>
              <a:ext uri="{FF2B5EF4-FFF2-40B4-BE49-F238E27FC236}">
                <a16:creationId xmlns:a16="http://schemas.microsoft.com/office/drawing/2014/main" id="{D01A257F-14DA-3A45-B0A6-87C8BD20F664}"/>
              </a:ext>
            </a:extLst>
          </p:cNvPr>
          <p:cNvSpPr/>
          <p:nvPr/>
        </p:nvSpPr>
        <p:spPr>
          <a:xfrm rot="19099077">
            <a:off x="6154979" y="4239676"/>
            <a:ext cx="131266" cy="113854"/>
          </a:xfrm>
          <a:custGeom>
            <a:avLst/>
            <a:gdLst/>
            <a:ahLst/>
            <a:cxnLst/>
            <a:rect l="l" t="t" r="r" b="b"/>
            <a:pathLst>
              <a:path w="186689" h="161925">
                <a:moveTo>
                  <a:pt x="94589" y="0"/>
                </a:moveTo>
                <a:lnTo>
                  <a:pt x="0" y="161810"/>
                </a:lnTo>
                <a:lnTo>
                  <a:pt x="186207" y="140385"/>
                </a:lnTo>
                <a:lnTo>
                  <a:pt x="105295" y="93090"/>
                </a:lnTo>
                <a:lnTo>
                  <a:pt x="94589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5" name="object 8">
            <a:extLst>
              <a:ext uri="{FF2B5EF4-FFF2-40B4-BE49-F238E27FC236}">
                <a16:creationId xmlns:a16="http://schemas.microsoft.com/office/drawing/2014/main" id="{73AE79FA-50FA-FA48-A0FF-30D9E17DEE80}"/>
              </a:ext>
            </a:extLst>
          </p:cNvPr>
          <p:cNvSpPr txBox="1"/>
          <p:nvPr/>
        </p:nvSpPr>
        <p:spPr>
          <a:xfrm>
            <a:off x="2099732" y="2536032"/>
            <a:ext cx="7789335" cy="2380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		Welch Two Sample t-test</a:t>
            </a:r>
          </a:p>
          <a:p>
            <a:pPr marL="8929"/>
            <a:endParaRPr lang="en-US" sz="1547" spc="-4" dirty="0">
              <a:solidFill>
                <a:schemeClr val="accent1">
                  <a:lumMod val="75000"/>
                </a:schemeClr>
              </a:solidFill>
              <a:latin typeface="Courier New"/>
              <a:cs typeface="Courier New"/>
            </a:endParaRP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data:  BMI by Gender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t = -1.6903, df = 992.06, p-value = 0.09128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alternative hypothesis: true difference in means is not equal to 0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95 percent confidence interval:</a:t>
            </a:r>
          </a:p>
          <a:p>
            <a:pPr marL="8929"/>
            <a:r>
              <a:rPr lang="en-US" sz="1547" spc="-4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 -0.90958578  0.06774816</a:t>
            </a:r>
          </a:p>
          <a:p>
            <a:pPr marL="8929"/>
            <a:r>
              <a:rPr lang="en-US" sz="1547" spc="-4" dirty="0">
                <a:solidFill>
                  <a:srgbClr val="990100"/>
                </a:solidFill>
                <a:latin typeface="Courier New"/>
                <a:cs typeface="Courier New"/>
              </a:rPr>
              <a:t>sample estimates:</a:t>
            </a:r>
          </a:p>
          <a:p>
            <a:pPr marL="8929"/>
            <a:r>
              <a:rPr lang="en-US" sz="1547" spc="-4" dirty="0">
                <a:solidFill>
                  <a:srgbClr val="990100"/>
                </a:solidFill>
                <a:latin typeface="Courier New"/>
                <a:cs typeface="Courier New"/>
              </a:rPr>
              <a:t>mean in group Female   mean in group Male </a:t>
            </a:r>
          </a:p>
          <a:p>
            <a:pPr marL="8929"/>
            <a:r>
              <a:rPr lang="en-US" sz="1547" spc="-4" dirty="0">
                <a:solidFill>
                  <a:srgbClr val="990100"/>
                </a:solidFill>
                <a:latin typeface="Courier New"/>
                <a:cs typeface="Courier New"/>
              </a:rPr>
              <a:t>            25.65179             26.07271 </a:t>
            </a:r>
          </a:p>
        </p:txBody>
      </p:sp>
      <p:sp>
        <p:nvSpPr>
          <p:cNvPr id="36" name="object 2">
            <a:extLst>
              <a:ext uri="{FF2B5EF4-FFF2-40B4-BE49-F238E27FC236}">
                <a16:creationId xmlns:a16="http://schemas.microsoft.com/office/drawing/2014/main" id="{B618C988-9E90-B043-AB9D-C20EB4D613E7}"/>
              </a:ext>
            </a:extLst>
          </p:cNvPr>
          <p:cNvSpPr txBox="1"/>
          <p:nvPr/>
        </p:nvSpPr>
        <p:spPr>
          <a:xfrm>
            <a:off x="1971634" y="2027040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t.test(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7" name="object 7">
            <a:extLst>
              <a:ext uri="{FF2B5EF4-FFF2-40B4-BE49-F238E27FC236}">
                <a16:creationId xmlns:a16="http://schemas.microsoft.com/office/drawing/2014/main" id="{57F283F1-F030-194D-AA62-BF2FDAD47582}"/>
              </a:ext>
            </a:extLst>
          </p:cNvPr>
          <p:cNvSpPr txBox="1"/>
          <p:nvPr/>
        </p:nvSpPr>
        <p:spPr>
          <a:xfrm>
            <a:off x="3146937" y="2035969"/>
            <a:ext cx="84296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BMI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8" name="object 8">
            <a:extLst>
              <a:ext uri="{FF2B5EF4-FFF2-40B4-BE49-F238E27FC236}">
                <a16:creationId xmlns:a16="http://schemas.microsoft.com/office/drawing/2014/main" id="{17BE4FC0-9CEA-4247-837E-B378A0830BFB}"/>
              </a:ext>
            </a:extLst>
          </p:cNvPr>
          <p:cNvSpPr txBox="1"/>
          <p:nvPr/>
        </p:nvSpPr>
        <p:spPr>
          <a:xfrm>
            <a:off x="3615295" y="2035969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~	</a:t>
            </a:r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G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ender,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9" name="object 9">
            <a:extLst>
              <a:ext uri="{FF2B5EF4-FFF2-40B4-BE49-F238E27FC236}">
                <a16:creationId xmlns:a16="http://schemas.microsoft.com/office/drawing/2014/main" id="{76FDD212-F7FF-B948-B092-48BF93BF482F}"/>
              </a:ext>
            </a:extLst>
          </p:cNvPr>
          <p:cNvSpPr txBox="1"/>
          <p:nvPr/>
        </p:nvSpPr>
        <p:spPr>
          <a:xfrm>
            <a:off x="4794209" y="2035969"/>
            <a:ext cx="489347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data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40" name="object 10">
            <a:extLst>
              <a:ext uri="{FF2B5EF4-FFF2-40B4-BE49-F238E27FC236}">
                <a16:creationId xmlns:a16="http://schemas.microsoft.com/office/drawing/2014/main" id="{518B9064-FEBC-B74E-9859-55D2445E68EA}"/>
              </a:ext>
            </a:extLst>
          </p:cNvPr>
          <p:cNvSpPr txBox="1"/>
          <p:nvPr/>
        </p:nvSpPr>
        <p:spPr>
          <a:xfrm>
            <a:off x="5383667" y="2035969"/>
            <a:ext cx="223633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=	</a:t>
            </a:r>
            <a:r>
              <a:rPr lang="en-US" sz="1547" spc="-4" dirty="0" err="1">
                <a:solidFill>
                  <a:srgbClr val="0433FF"/>
                </a:solidFill>
                <a:latin typeface="Courier New"/>
                <a:cs typeface="Courier New"/>
              </a:rPr>
              <a:t>mydata</a:t>
            </a:r>
            <a:r>
              <a:rPr sz="1547" spc="-67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endParaRPr sz="1547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610674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71634" y="2027040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t.test(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99732" y="2536032"/>
            <a:ext cx="8060268" cy="2380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1547" spc="-4" dirty="0">
                <a:latin typeface="Courier New"/>
                <a:cs typeface="Courier New"/>
              </a:rPr>
              <a:t>		Welch Two Sample t-test</a:t>
            </a:r>
          </a:p>
          <a:p>
            <a:pPr marL="8929"/>
            <a:endParaRPr lang="en-US" sz="1547" spc="-4" dirty="0">
              <a:latin typeface="Courier New"/>
              <a:cs typeface="Courier New"/>
            </a:endParaRP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data:  BMI by Gender</a:t>
            </a: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t = -1.6903, df = 992.06, p-value = 0.09128</a:t>
            </a: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alternative hypothesis: true difference in means is not equal to 0</a:t>
            </a: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95 percent confidence interval:</a:t>
            </a: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 -0.90958578  0.06774816</a:t>
            </a: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sample estimates:</a:t>
            </a: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mean in group Female   mean in group Male </a:t>
            </a: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            25.65179             26.07271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F1CCC03-05B1-AF40-A82D-7EE0A0EB2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33" name="object 7">
            <a:extLst>
              <a:ext uri="{FF2B5EF4-FFF2-40B4-BE49-F238E27FC236}">
                <a16:creationId xmlns:a16="http://schemas.microsoft.com/office/drawing/2014/main" id="{1E2E12B5-78A0-9143-85F7-5051A0FABD35}"/>
              </a:ext>
            </a:extLst>
          </p:cNvPr>
          <p:cNvSpPr txBox="1"/>
          <p:nvPr/>
        </p:nvSpPr>
        <p:spPr>
          <a:xfrm>
            <a:off x="3146937" y="2035969"/>
            <a:ext cx="84296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BMI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4" name="object 8">
            <a:extLst>
              <a:ext uri="{FF2B5EF4-FFF2-40B4-BE49-F238E27FC236}">
                <a16:creationId xmlns:a16="http://schemas.microsoft.com/office/drawing/2014/main" id="{3DFC341D-04BF-B742-A713-01032FC3C349}"/>
              </a:ext>
            </a:extLst>
          </p:cNvPr>
          <p:cNvSpPr txBox="1"/>
          <p:nvPr/>
        </p:nvSpPr>
        <p:spPr>
          <a:xfrm>
            <a:off x="3615295" y="2035969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~	</a:t>
            </a:r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G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ender,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5" name="object 9">
            <a:extLst>
              <a:ext uri="{FF2B5EF4-FFF2-40B4-BE49-F238E27FC236}">
                <a16:creationId xmlns:a16="http://schemas.microsoft.com/office/drawing/2014/main" id="{EF05BE44-3733-B044-9CFC-8D55C1DBB61B}"/>
              </a:ext>
            </a:extLst>
          </p:cNvPr>
          <p:cNvSpPr txBox="1"/>
          <p:nvPr/>
        </p:nvSpPr>
        <p:spPr>
          <a:xfrm>
            <a:off x="4794209" y="2035969"/>
            <a:ext cx="489347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data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36" name="object 10">
            <a:extLst>
              <a:ext uri="{FF2B5EF4-FFF2-40B4-BE49-F238E27FC236}">
                <a16:creationId xmlns:a16="http://schemas.microsoft.com/office/drawing/2014/main" id="{17405416-82FB-E045-9DD7-EEDD005AE275}"/>
              </a:ext>
            </a:extLst>
          </p:cNvPr>
          <p:cNvSpPr txBox="1"/>
          <p:nvPr/>
        </p:nvSpPr>
        <p:spPr>
          <a:xfrm>
            <a:off x="5383667" y="2035969"/>
            <a:ext cx="223633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=	</a:t>
            </a:r>
            <a:r>
              <a:rPr lang="en-US" sz="1547" spc="-4" dirty="0" err="1">
                <a:solidFill>
                  <a:srgbClr val="0433FF"/>
                </a:solidFill>
                <a:latin typeface="Courier New"/>
                <a:cs typeface="Courier New"/>
              </a:rPr>
              <a:t>mydata</a:t>
            </a:r>
            <a:r>
              <a:rPr sz="1547" spc="-67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7B1DDB2F-BD0F-F04F-83E7-0981AB13EEBA}"/>
              </a:ext>
            </a:extLst>
          </p:cNvPr>
          <p:cNvSpPr txBox="1">
            <a:spLocks/>
          </p:cNvSpPr>
          <p:nvPr/>
        </p:nvSpPr>
        <p:spPr>
          <a:xfrm>
            <a:off x="892495" y="143512"/>
            <a:ext cx="6524752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929">
              <a:lnSpc>
                <a:spcPct val="100000"/>
              </a:lnSpc>
              <a:tabLst>
                <a:tab pos="1843022" algn="l"/>
                <a:tab pos="3094027" algn="l"/>
              </a:tabLst>
            </a:pPr>
            <a:r>
              <a:rPr lang="en-US" spc="-204" dirty="0"/>
              <a:t>Interpreting Results from </a:t>
            </a:r>
            <a:r>
              <a:rPr lang="en-US" i="1" spc="-204" dirty="0">
                <a:solidFill>
                  <a:srgbClr val="990100"/>
                </a:solidFill>
              </a:rPr>
              <a:t>R </a:t>
            </a:r>
            <a:endParaRPr lang="en-US" i="1" dirty="0">
              <a:solidFill>
                <a:srgbClr val="990100"/>
              </a:solidFill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627F5E0-A359-DB4E-AB4A-B3FEE8B24A27}"/>
              </a:ext>
            </a:extLst>
          </p:cNvPr>
          <p:cNvSpPr/>
          <p:nvPr/>
        </p:nvSpPr>
        <p:spPr>
          <a:xfrm>
            <a:off x="5038882" y="3133540"/>
            <a:ext cx="2581118" cy="422460"/>
          </a:xfrm>
          <a:custGeom>
            <a:avLst/>
            <a:gdLst/>
            <a:ahLst/>
            <a:cxnLst/>
            <a:rect l="l" t="t" r="r" b="b"/>
            <a:pathLst>
              <a:path w="8191500" h="5651500">
                <a:moveTo>
                  <a:pt x="0" y="0"/>
                </a:moveTo>
                <a:lnTo>
                  <a:pt x="8191500" y="0"/>
                </a:lnTo>
                <a:lnTo>
                  <a:pt x="8191500" y="5651500"/>
                </a:lnTo>
                <a:lnTo>
                  <a:pt x="0" y="56515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8DC3F5E-D96A-D14B-8376-349F5E640455}"/>
                  </a:ext>
                </a:extLst>
              </p:cNvPr>
              <p:cNvSpPr/>
              <p:nvPr/>
            </p:nvSpPr>
            <p:spPr>
              <a:xfrm>
                <a:off x="1091676" y="975203"/>
                <a:ext cx="1047552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Recall: we are testing the hypothesis that the mean of BMI in male subjects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equal to the mean of BMI in female subjects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400" i="1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8DC3F5E-D96A-D14B-8376-349F5E6404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76" y="975203"/>
                <a:ext cx="10475529" cy="830997"/>
              </a:xfrm>
              <a:prstGeom prst="rect">
                <a:avLst/>
              </a:prstGeom>
              <a:blipFill>
                <a:blip r:embed="rId3"/>
                <a:stretch>
                  <a:fillRect l="-846" t="-5970"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22C5412-A284-994C-ADB1-333C10C7E58A}"/>
                  </a:ext>
                </a:extLst>
              </p:cNvPr>
              <p:cNvSpPr/>
              <p:nvPr/>
            </p:nvSpPr>
            <p:spPr>
              <a:xfrm>
                <a:off x="1087161" y="5145327"/>
                <a:ext cx="1047552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Hypothesis Test Interpretation: </a:t>
                </a:r>
                <a:r>
                  <a:rPr lang="en-US" sz="2400" dirty="0"/>
                  <a:t>With a p-value of 0.09128 &gt; 0.05, we fail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9901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. There is not enough evidence at the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2400" dirty="0"/>
                  <a:t> level to conclude that the mean BMI in males is different from that of females.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22C5412-A284-994C-ADB1-333C10C7E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161" y="5145327"/>
                <a:ext cx="10475529" cy="1200329"/>
              </a:xfrm>
              <a:prstGeom prst="rect">
                <a:avLst/>
              </a:prstGeom>
              <a:blipFill>
                <a:blip r:embed="rId4"/>
                <a:stretch>
                  <a:fillRect l="-847" t="-4211" b="-1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41140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71634" y="2027040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t.test(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99732" y="2536032"/>
            <a:ext cx="8060268" cy="2380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1547" spc="-4" dirty="0">
                <a:latin typeface="Courier New"/>
                <a:cs typeface="Courier New"/>
              </a:rPr>
              <a:t>		Welch Two Sample t-test</a:t>
            </a:r>
          </a:p>
          <a:p>
            <a:pPr marL="8929"/>
            <a:endParaRPr lang="en-US" sz="1547" spc="-4" dirty="0">
              <a:latin typeface="Courier New"/>
              <a:cs typeface="Courier New"/>
            </a:endParaRP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data:  BMI by Gender</a:t>
            </a: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t = -1.6903, df = 992.06, p-value = 0.09128</a:t>
            </a: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alternative hypothesis: true difference in means is not equal to 0</a:t>
            </a: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95 percent confidence interval:</a:t>
            </a: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 -0.90958578  0.06774816</a:t>
            </a: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sample estimates:</a:t>
            </a: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mean in group Female   mean in group Male </a:t>
            </a:r>
          </a:p>
          <a:p>
            <a:pPr marL="8929"/>
            <a:r>
              <a:rPr lang="en-US" sz="1547" spc="-4" dirty="0">
                <a:latin typeface="Courier New"/>
                <a:cs typeface="Courier New"/>
              </a:rPr>
              <a:t>            25.65179             26.07271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F1CCC03-05B1-AF40-A82D-7EE0A0EB2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33" name="object 7">
            <a:extLst>
              <a:ext uri="{FF2B5EF4-FFF2-40B4-BE49-F238E27FC236}">
                <a16:creationId xmlns:a16="http://schemas.microsoft.com/office/drawing/2014/main" id="{1E2E12B5-78A0-9143-85F7-5051A0FABD35}"/>
              </a:ext>
            </a:extLst>
          </p:cNvPr>
          <p:cNvSpPr txBox="1"/>
          <p:nvPr/>
        </p:nvSpPr>
        <p:spPr>
          <a:xfrm>
            <a:off x="3146937" y="2035969"/>
            <a:ext cx="84296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BMI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4" name="object 8">
            <a:extLst>
              <a:ext uri="{FF2B5EF4-FFF2-40B4-BE49-F238E27FC236}">
                <a16:creationId xmlns:a16="http://schemas.microsoft.com/office/drawing/2014/main" id="{3DFC341D-04BF-B742-A713-01032FC3C349}"/>
              </a:ext>
            </a:extLst>
          </p:cNvPr>
          <p:cNvSpPr txBox="1"/>
          <p:nvPr/>
        </p:nvSpPr>
        <p:spPr>
          <a:xfrm>
            <a:off x="3615295" y="2035969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~	</a:t>
            </a:r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G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ender,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5" name="object 9">
            <a:extLst>
              <a:ext uri="{FF2B5EF4-FFF2-40B4-BE49-F238E27FC236}">
                <a16:creationId xmlns:a16="http://schemas.microsoft.com/office/drawing/2014/main" id="{EF05BE44-3733-B044-9CFC-8D55C1DBB61B}"/>
              </a:ext>
            </a:extLst>
          </p:cNvPr>
          <p:cNvSpPr txBox="1"/>
          <p:nvPr/>
        </p:nvSpPr>
        <p:spPr>
          <a:xfrm>
            <a:off x="4794209" y="2035969"/>
            <a:ext cx="489347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data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36" name="object 10">
            <a:extLst>
              <a:ext uri="{FF2B5EF4-FFF2-40B4-BE49-F238E27FC236}">
                <a16:creationId xmlns:a16="http://schemas.microsoft.com/office/drawing/2014/main" id="{17405416-82FB-E045-9DD7-EEDD005AE275}"/>
              </a:ext>
            </a:extLst>
          </p:cNvPr>
          <p:cNvSpPr txBox="1"/>
          <p:nvPr/>
        </p:nvSpPr>
        <p:spPr>
          <a:xfrm>
            <a:off x="5383667" y="2035969"/>
            <a:ext cx="223633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=	</a:t>
            </a:r>
            <a:r>
              <a:rPr lang="en-US" sz="1547" spc="-4" dirty="0" err="1">
                <a:solidFill>
                  <a:srgbClr val="0433FF"/>
                </a:solidFill>
                <a:latin typeface="Courier New"/>
                <a:cs typeface="Courier New"/>
              </a:rPr>
              <a:t>mydata</a:t>
            </a:r>
            <a:r>
              <a:rPr sz="1547" spc="-67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7B1DDB2F-BD0F-F04F-83E7-0981AB13EEBA}"/>
              </a:ext>
            </a:extLst>
          </p:cNvPr>
          <p:cNvSpPr txBox="1">
            <a:spLocks/>
          </p:cNvSpPr>
          <p:nvPr/>
        </p:nvSpPr>
        <p:spPr>
          <a:xfrm>
            <a:off x="892495" y="143512"/>
            <a:ext cx="6524752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929">
              <a:lnSpc>
                <a:spcPct val="100000"/>
              </a:lnSpc>
              <a:tabLst>
                <a:tab pos="1843022" algn="l"/>
                <a:tab pos="3094027" algn="l"/>
              </a:tabLst>
            </a:pPr>
            <a:r>
              <a:rPr lang="en-US" spc="-204" dirty="0"/>
              <a:t>Interpreting Results from </a:t>
            </a:r>
            <a:r>
              <a:rPr lang="en-US" i="1" spc="-204" dirty="0">
                <a:solidFill>
                  <a:srgbClr val="990100"/>
                </a:solidFill>
              </a:rPr>
              <a:t>R </a:t>
            </a:r>
            <a:endParaRPr lang="en-US" i="1" dirty="0">
              <a:solidFill>
                <a:srgbClr val="990100"/>
              </a:solidFill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0900E83D-BDEF-E545-9B59-479B40407D98}"/>
              </a:ext>
            </a:extLst>
          </p:cNvPr>
          <p:cNvSpPr/>
          <p:nvPr/>
        </p:nvSpPr>
        <p:spPr>
          <a:xfrm>
            <a:off x="2099732" y="3945467"/>
            <a:ext cx="3183824" cy="287866"/>
          </a:xfrm>
          <a:custGeom>
            <a:avLst/>
            <a:gdLst/>
            <a:ahLst/>
            <a:cxnLst/>
            <a:rect l="l" t="t" r="r" b="b"/>
            <a:pathLst>
              <a:path w="8191500" h="5651500">
                <a:moveTo>
                  <a:pt x="0" y="0"/>
                </a:moveTo>
                <a:lnTo>
                  <a:pt x="8191500" y="0"/>
                </a:lnTo>
                <a:lnTo>
                  <a:pt x="8191500" y="5651500"/>
                </a:lnTo>
                <a:lnTo>
                  <a:pt x="0" y="56515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8DC3F5E-D96A-D14B-8376-349F5E640455}"/>
                  </a:ext>
                </a:extLst>
              </p:cNvPr>
              <p:cNvSpPr/>
              <p:nvPr/>
            </p:nvSpPr>
            <p:spPr>
              <a:xfrm>
                <a:off x="1091676" y="975203"/>
                <a:ext cx="1047552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Recall: we are testing the hypothesis that the mean of BMI in male subjects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equal to the mean of BMI in female subjects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400" i="1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8DC3F5E-D96A-D14B-8376-349F5E6404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76" y="975203"/>
                <a:ext cx="10475529" cy="830997"/>
              </a:xfrm>
              <a:prstGeom prst="rect">
                <a:avLst/>
              </a:prstGeom>
              <a:blipFill>
                <a:blip r:embed="rId3"/>
                <a:stretch>
                  <a:fillRect l="-846" t="-5970"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22C5412-A284-994C-ADB1-333C10C7E58A}"/>
                  </a:ext>
                </a:extLst>
              </p:cNvPr>
              <p:cNvSpPr/>
              <p:nvPr/>
            </p:nvSpPr>
            <p:spPr>
              <a:xfrm>
                <a:off x="1070228" y="5145327"/>
                <a:ext cx="10475529" cy="1508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Confidence Interval Interpretation: </a:t>
                </a:r>
                <a:r>
                  <a:rPr lang="en-US" sz="2400" dirty="0"/>
                  <a:t>We are 95% confident that the true difference in means between male and female subjects falls in the interval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−0.9096</m:t>
                    </m:r>
                    <m:r>
                      <a:rPr lang="en-US" sz="2400" i="1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0.0677</m:t>
                    </m:r>
                    <m:r>
                      <a:rPr lang="en-US" sz="2400" i="1">
                        <a:solidFill>
                          <a:srgbClr val="9901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rgbClr val="990100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rgbClr val="011F5B"/>
                    </a:solidFill>
                  </a:rPr>
                  <a:t>	Note that this interval contains 0; another hint that our result is not significant!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22C5412-A284-994C-ADB1-333C10C7E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28" y="5145327"/>
                <a:ext cx="10475529" cy="1508105"/>
              </a:xfrm>
              <a:prstGeom prst="rect">
                <a:avLst/>
              </a:prstGeom>
              <a:blipFill>
                <a:blip r:embed="rId4"/>
                <a:stretch>
                  <a:fillRect l="-969" t="-336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555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5801" y="330399"/>
            <a:ext cx="4040684" cy="51937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1843022" algn="l"/>
                <a:tab pos="3094027" algn="l"/>
              </a:tabLst>
            </a:pPr>
            <a:r>
              <a:rPr spc="-204" dirty="0"/>
              <a:t>V</a:t>
            </a:r>
            <a:r>
              <a:rPr dirty="0"/>
              <a:t>ar</a:t>
            </a:r>
            <a:r>
              <a:rPr spc="-4" dirty="0"/>
              <a:t>i</a:t>
            </a:r>
            <a:r>
              <a:rPr dirty="0"/>
              <a:t>at</a:t>
            </a:r>
            <a:r>
              <a:rPr spc="-4" dirty="0"/>
              <a:t>i</a:t>
            </a:r>
            <a:r>
              <a:rPr dirty="0"/>
              <a:t>ons	on</a:t>
            </a:r>
            <a:r>
              <a:rPr spc="-4" dirty="0"/>
              <a:t> </a:t>
            </a:r>
            <a:r>
              <a:rPr dirty="0"/>
              <a:t>the	t</a:t>
            </a:r>
            <a:r>
              <a:rPr spc="-4" dirty="0"/>
              <a:t>-</a:t>
            </a:r>
            <a:r>
              <a:rPr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9575" y="1777008"/>
            <a:ext cx="48979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test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9095" y="1777008"/>
            <a:ext cx="1550640" cy="501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  <a:tab pos="480400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	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one-sided</a:t>
            </a:r>
            <a:endParaRPr sz="1547" dirty="0">
              <a:latin typeface="Courier New"/>
              <a:cs typeface="Courier New"/>
            </a:endParaRPr>
          </a:p>
          <a:p>
            <a:pPr marL="8929">
              <a:spcBef>
                <a:spcPts val="183"/>
              </a:spcBef>
            </a:pPr>
            <a:endParaRPr sz="1547" dirty="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7149" y="3482578"/>
            <a:ext cx="3595985" cy="872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737"/>
              </a:lnSpc>
            </a:pPr>
            <a:r>
              <a:rPr sz="1547" dirty="0">
                <a:solidFill>
                  <a:srgbClr val="990100"/>
                </a:solidFill>
                <a:latin typeface="Gill Sans MT"/>
                <a:cs typeface="Gill Sans MT"/>
              </a:rPr>
              <a:t>The </a:t>
            </a:r>
            <a:r>
              <a:rPr sz="1547" spc="-4" dirty="0">
                <a:solidFill>
                  <a:srgbClr val="990100"/>
                </a:solidFill>
                <a:latin typeface="Gill Sans MT"/>
                <a:cs typeface="Gill Sans MT"/>
              </a:rPr>
              <a:t>alternative </a:t>
            </a:r>
            <a:r>
              <a:rPr sz="1547" dirty="0">
                <a:solidFill>
                  <a:srgbClr val="990100"/>
                </a:solidFill>
                <a:latin typeface="Gill Sans MT"/>
                <a:cs typeface="Gill Sans MT"/>
              </a:rPr>
              <a:t>argument has </a:t>
            </a:r>
            <a:r>
              <a:rPr sz="1547" spc="-7" dirty="0">
                <a:solidFill>
                  <a:srgbClr val="990100"/>
                </a:solidFill>
                <a:latin typeface="Gill Sans MT"/>
                <a:cs typeface="Gill Sans MT"/>
              </a:rPr>
              <a:t>three</a:t>
            </a:r>
            <a:r>
              <a:rPr sz="1547" spc="-25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547" spc="-4" dirty="0">
                <a:solidFill>
                  <a:srgbClr val="990100"/>
                </a:solidFill>
                <a:latin typeface="Gill Sans MT"/>
                <a:cs typeface="Gill Sans MT"/>
              </a:rPr>
              <a:t>options...</a:t>
            </a:r>
            <a:endParaRPr sz="1547" dirty="0">
              <a:solidFill>
                <a:srgbClr val="990100"/>
              </a:solidFill>
              <a:latin typeface="Gill Sans MT"/>
              <a:cs typeface="Gill Sans MT"/>
            </a:endParaRPr>
          </a:p>
          <a:p>
            <a:pPr marL="348245" indent="-98223">
              <a:lnSpc>
                <a:spcPts val="1617"/>
              </a:lnSpc>
              <a:buChar char="-"/>
              <a:tabLst>
                <a:tab pos="348691" algn="l"/>
              </a:tabLst>
            </a:pPr>
            <a:r>
              <a:rPr sz="1547" spc="-11" dirty="0">
                <a:solidFill>
                  <a:srgbClr val="990100"/>
                </a:solidFill>
                <a:latin typeface="Gill Sans MT"/>
                <a:cs typeface="Gill Sans MT"/>
              </a:rPr>
              <a:t>“two.sided”</a:t>
            </a:r>
            <a:endParaRPr sz="1547" dirty="0">
              <a:solidFill>
                <a:srgbClr val="990100"/>
              </a:solidFill>
              <a:latin typeface="Gill Sans MT"/>
              <a:cs typeface="Gill Sans MT"/>
            </a:endParaRPr>
          </a:p>
          <a:p>
            <a:pPr marL="348245" indent="-98223">
              <a:lnSpc>
                <a:spcPts val="1652"/>
              </a:lnSpc>
              <a:buChar char="-"/>
              <a:tabLst>
                <a:tab pos="348691" algn="l"/>
              </a:tabLst>
            </a:pPr>
            <a:r>
              <a:rPr sz="1547" spc="-4" dirty="0">
                <a:solidFill>
                  <a:srgbClr val="990100"/>
                </a:solidFill>
                <a:latin typeface="Gill Sans MT"/>
                <a:cs typeface="Gill Sans MT"/>
              </a:rPr>
              <a:t>“greater”</a:t>
            </a:r>
            <a:endParaRPr sz="1547" dirty="0">
              <a:solidFill>
                <a:srgbClr val="990100"/>
              </a:solidFill>
              <a:latin typeface="Gill Sans MT"/>
              <a:cs typeface="Gill Sans MT"/>
            </a:endParaRPr>
          </a:p>
          <a:p>
            <a:pPr marL="348245" indent="-98223">
              <a:lnSpc>
                <a:spcPts val="1772"/>
              </a:lnSpc>
              <a:buChar char="-"/>
              <a:tabLst>
                <a:tab pos="348691" algn="l"/>
              </a:tabLst>
            </a:pPr>
            <a:r>
              <a:rPr sz="1547" dirty="0">
                <a:solidFill>
                  <a:srgbClr val="990100"/>
                </a:solidFill>
                <a:latin typeface="Gill Sans MT"/>
                <a:cs typeface="Gill Sans MT"/>
              </a:rPr>
              <a:t>“less”</a:t>
            </a:r>
          </a:p>
        </p:txBody>
      </p:sp>
      <p:sp>
        <p:nvSpPr>
          <p:cNvPr id="14" name="object 14"/>
          <p:cNvSpPr/>
          <p:nvPr/>
        </p:nvSpPr>
        <p:spPr>
          <a:xfrm>
            <a:off x="8003533" y="2394478"/>
            <a:ext cx="1339" cy="911275"/>
          </a:xfrm>
          <a:custGeom>
            <a:avLst/>
            <a:gdLst/>
            <a:ahLst/>
            <a:cxnLst/>
            <a:rect l="l" t="t" r="r" b="b"/>
            <a:pathLst>
              <a:path w="1904" h="1296035">
                <a:moveTo>
                  <a:pt x="0" y="0"/>
                </a:moveTo>
                <a:lnTo>
                  <a:pt x="1397" y="129581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ABAFAB-E0D8-8343-81A1-2BFDCE9A7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22" name="object 2">
            <a:extLst>
              <a:ext uri="{FF2B5EF4-FFF2-40B4-BE49-F238E27FC236}">
                <a16:creationId xmlns:a16="http://schemas.microsoft.com/office/drawing/2014/main" id="{05673778-E92E-4343-A8AA-CA019F7CC3AC}"/>
              </a:ext>
            </a:extLst>
          </p:cNvPr>
          <p:cNvSpPr txBox="1"/>
          <p:nvPr/>
        </p:nvSpPr>
        <p:spPr>
          <a:xfrm>
            <a:off x="1659095" y="2089684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t.test(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6CAF76BA-BC0F-084D-A1EA-27374840CCD4}"/>
              </a:ext>
            </a:extLst>
          </p:cNvPr>
          <p:cNvSpPr txBox="1"/>
          <p:nvPr/>
        </p:nvSpPr>
        <p:spPr>
          <a:xfrm>
            <a:off x="2834398" y="2098613"/>
            <a:ext cx="84296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BMI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0A9551A7-F86B-634E-9847-B61EC2825656}"/>
              </a:ext>
            </a:extLst>
          </p:cNvPr>
          <p:cNvSpPr txBox="1"/>
          <p:nvPr/>
        </p:nvSpPr>
        <p:spPr>
          <a:xfrm>
            <a:off x="3302756" y="2098613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~	</a:t>
            </a:r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G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ender,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AD756E6F-86FB-9F46-BD7F-EFC4B0A18C74}"/>
              </a:ext>
            </a:extLst>
          </p:cNvPr>
          <p:cNvSpPr txBox="1"/>
          <p:nvPr/>
        </p:nvSpPr>
        <p:spPr>
          <a:xfrm>
            <a:off x="4481670" y="2098613"/>
            <a:ext cx="489347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data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7D473F9A-F1CB-3243-A5FF-849D96211735}"/>
              </a:ext>
            </a:extLst>
          </p:cNvPr>
          <p:cNvSpPr txBox="1"/>
          <p:nvPr/>
        </p:nvSpPr>
        <p:spPr>
          <a:xfrm>
            <a:off x="5071128" y="2098613"/>
            <a:ext cx="4817939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=	</a:t>
            </a:r>
            <a:r>
              <a:rPr lang="en-US" sz="1547" spc="-4" dirty="0" err="1">
                <a:solidFill>
                  <a:srgbClr val="0433FF"/>
                </a:solidFill>
                <a:latin typeface="Courier New"/>
                <a:cs typeface="Courier New"/>
              </a:rPr>
              <a:t>mydata</a:t>
            </a:r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, alternative = “greater”</a:t>
            </a:r>
            <a:r>
              <a:rPr sz="1547" spc="-67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65256848-C982-B94C-BD18-817F15B04C97}"/>
              </a:ext>
            </a:extLst>
          </p:cNvPr>
          <p:cNvSpPr/>
          <p:nvPr/>
        </p:nvSpPr>
        <p:spPr>
          <a:xfrm>
            <a:off x="6980717" y="2415204"/>
            <a:ext cx="1670298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48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39904830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5801" y="330399"/>
            <a:ext cx="4040684" cy="51937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929">
              <a:lnSpc>
                <a:spcPct val="100000"/>
              </a:lnSpc>
              <a:tabLst>
                <a:tab pos="1843022" algn="l"/>
                <a:tab pos="3094027" algn="l"/>
              </a:tabLst>
            </a:pPr>
            <a:r>
              <a:rPr spc="-204" dirty="0"/>
              <a:t>V</a:t>
            </a:r>
            <a:r>
              <a:rPr dirty="0"/>
              <a:t>ar</a:t>
            </a:r>
            <a:r>
              <a:rPr spc="-4" dirty="0"/>
              <a:t>i</a:t>
            </a:r>
            <a:r>
              <a:rPr dirty="0"/>
              <a:t>at</a:t>
            </a:r>
            <a:r>
              <a:rPr spc="-4" dirty="0"/>
              <a:t>i</a:t>
            </a:r>
            <a:r>
              <a:rPr dirty="0"/>
              <a:t>ons	on</a:t>
            </a:r>
            <a:r>
              <a:rPr spc="-4" dirty="0"/>
              <a:t> </a:t>
            </a:r>
            <a:r>
              <a:rPr dirty="0"/>
              <a:t>the	t</a:t>
            </a:r>
            <a:r>
              <a:rPr spc="-4" dirty="0"/>
              <a:t>-</a:t>
            </a:r>
            <a:r>
              <a:rPr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9575" y="1777008"/>
            <a:ext cx="48979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test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9095" y="1777008"/>
            <a:ext cx="1550640" cy="501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  <a:tab pos="480400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	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one-sided</a:t>
            </a:r>
            <a:endParaRPr sz="1547" dirty="0">
              <a:latin typeface="Courier New"/>
              <a:cs typeface="Courier New"/>
            </a:endParaRPr>
          </a:p>
          <a:p>
            <a:pPr marL="8929">
              <a:spcBef>
                <a:spcPts val="183"/>
              </a:spcBef>
            </a:pPr>
            <a:endParaRPr sz="1547" dirty="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73791" y="2536032"/>
            <a:ext cx="725091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t-test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67405" y="2536032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variance)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59095" y="2536031"/>
            <a:ext cx="1314896" cy="488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  <a:tab pos="480400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dirty="0">
                <a:solidFill>
                  <a:srgbClr val="942192"/>
                </a:solidFill>
                <a:latin typeface="Courier New"/>
                <a:cs typeface="Courier New"/>
              </a:rPr>
              <a:t>#	</a:t>
            </a: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Student</a:t>
            </a:r>
            <a:endParaRPr sz="1547" dirty="0">
              <a:latin typeface="Courier New"/>
              <a:cs typeface="Courier New"/>
            </a:endParaRPr>
          </a:p>
          <a:p>
            <a:pPr marL="8929">
              <a:spcBef>
                <a:spcPts val="112"/>
              </a:spcBef>
            </a:pPr>
            <a:endParaRPr sz="1547" dirty="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81141" y="2536031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797"/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(assumes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60056" y="2521650"/>
            <a:ext cx="607219" cy="2523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ct val="106100"/>
              </a:lnSpc>
            </a:pPr>
            <a:r>
              <a:rPr sz="1547" spc="-4" dirty="0">
                <a:solidFill>
                  <a:srgbClr val="942192"/>
                </a:solidFill>
                <a:latin typeface="Courier New"/>
                <a:cs typeface="Courier New"/>
              </a:rPr>
              <a:t>equal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73907" y="4282678"/>
            <a:ext cx="3296841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ts val="1617"/>
              </a:lnSpc>
            </a:pPr>
            <a:r>
              <a:rPr sz="1547" dirty="0">
                <a:solidFill>
                  <a:srgbClr val="990100"/>
                </a:solidFill>
                <a:latin typeface="Gill Sans MT"/>
                <a:cs typeface="Gill Sans MT"/>
              </a:rPr>
              <a:t>This tells R that </a:t>
            </a:r>
            <a:r>
              <a:rPr sz="1547" spc="-32" dirty="0">
                <a:solidFill>
                  <a:srgbClr val="990100"/>
                </a:solidFill>
                <a:latin typeface="Gill Sans MT"/>
                <a:cs typeface="Gill Sans MT"/>
              </a:rPr>
              <a:t>you’re </a:t>
            </a:r>
            <a:r>
              <a:rPr sz="1547" spc="-18" dirty="0">
                <a:solidFill>
                  <a:srgbClr val="990100"/>
                </a:solidFill>
                <a:latin typeface="Gill Sans MT"/>
                <a:cs typeface="Gill Sans MT"/>
              </a:rPr>
              <a:t>happy </a:t>
            </a:r>
            <a:r>
              <a:rPr sz="1547" dirty="0">
                <a:solidFill>
                  <a:srgbClr val="990100"/>
                </a:solidFill>
                <a:latin typeface="Gill Sans MT"/>
                <a:cs typeface="Gill Sans MT"/>
              </a:rPr>
              <a:t>to trust the  equal variance</a:t>
            </a:r>
            <a:r>
              <a:rPr sz="1547" spc="-74" dirty="0">
                <a:solidFill>
                  <a:srgbClr val="990100"/>
                </a:solidFill>
                <a:latin typeface="Gill Sans MT"/>
                <a:cs typeface="Gill Sans MT"/>
              </a:rPr>
              <a:t> </a:t>
            </a:r>
            <a:r>
              <a:rPr sz="1547" dirty="0">
                <a:solidFill>
                  <a:srgbClr val="990100"/>
                </a:solidFill>
                <a:latin typeface="Gill Sans MT"/>
                <a:cs typeface="Gill Sans MT"/>
              </a:rPr>
              <a:t>assumption</a:t>
            </a:r>
          </a:p>
        </p:txBody>
      </p:sp>
      <p:sp>
        <p:nvSpPr>
          <p:cNvPr id="23" name="object 23"/>
          <p:cNvSpPr/>
          <p:nvPr/>
        </p:nvSpPr>
        <p:spPr>
          <a:xfrm>
            <a:off x="6593696" y="3170003"/>
            <a:ext cx="1670298" cy="0"/>
          </a:xfrm>
          <a:custGeom>
            <a:avLst/>
            <a:gdLst/>
            <a:ahLst/>
            <a:cxnLst/>
            <a:rect l="l" t="t" r="r" b="b"/>
            <a:pathLst>
              <a:path w="2375534">
                <a:moveTo>
                  <a:pt x="0" y="0"/>
                </a:moveTo>
                <a:lnTo>
                  <a:pt x="237548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object 24"/>
          <p:cNvSpPr/>
          <p:nvPr/>
        </p:nvSpPr>
        <p:spPr>
          <a:xfrm>
            <a:off x="7433533" y="3161493"/>
            <a:ext cx="1339" cy="911275"/>
          </a:xfrm>
          <a:custGeom>
            <a:avLst/>
            <a:gdLst/>
            <a:ahLst/>
            <a:cxnLst/>
            <a:rect l="l" t="t" r="r" b="b"/>
            <a:pathLst>
              <a:path w="1904" h="1296035">
                <a:moveTo>
                  <a:pt x="0" y="0"/>
                </a:moveTo>
                <a:lnTo>
                  <a:pt x="1397" y="129581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1963DF-A72D-984C-BB67-4B9EF1F61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p:sp>
        <p:nvSpPr>
          <p:cNvPr id="32" name="object 2">
            <a:extLst>
              <a:ext uri="{FF2B5EF4-FFF2-40B4-BE49-F238E27FC236}">
                <a16:creationId xmlns:a16="http://schemas.microsoft.com/office/drawing/2014/main" id="{82BAE483-16B5-344B-AE56-D973FAF93A9F}"/>
              </a:ext>
            </a:extLst>
          </p:cNvPr>
          <p:cNvSpPr txBox="1"/>
          <p:nvPr/>
        </p:nvSpPr>
        <p:spPr>
          <a:xfrm>
            <a:off x="1659095" y="2089684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t.test(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C2921087-C530-A34D-909C-E18F0F9AF90D}"/>
              </a:ext>
            </a:extLst>
          </p:cNvPr>
          <p:cNvSpPr txBox="1"/>
          <p:nvPr/>
        </p:nvSpPr>
        <p:spPr>
          <a:xfrm>
            <a:off x="2834398" y="2098613"/>
            <a:ext cx="84296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BMI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4" name="object 8">
            <a:extLst>
              <a:ext uri="{FF2B5EF4-FFF2-40B4-BE49-F238E27FC236}">
                <a16:creationId xmlns:a16="http://schemas.microsoft.com/office/drawing/2014/main" id="{4B7546DB-8C75-C347-A347-BB6EE13A7427}"/>
              </a:ext>
            </a:extLst>
          </p:cNvPr>
          <p:cNvSpPr txBox="1"/>
          <p:nvPr/>
        </p:nvSpPr>
        <p:spPr>
          <a:xfrm>
            <a:off x="3302756" y="2098613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~	</a:t>
            </a:r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G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ender,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5" name="object 9">
            <a:extLst>
              <a:ext uri="{FF2B5EF4-FFF2-40B4-BE49-F238E27FC236}">
                <a16:creationId xmlns:a16="http://schemas.microsoft.com/office/drawing/2014/main" id="{FB77ABD4-1C45-2346-A374-E464C88AA65A}"/>
              </a:ext>
            </a:extLst>
          </p:cNvPr>
          <p:cNvSpPr txBox="1"/>
          <p:nvPr/>
        </p:nvSpPr>
        <p:spPr>
          <a:xfrm>
            <a:off x="4481670" y="2098613"/>
            <a:ext cx="489347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data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36" name="object 10">
            <a:extLst>
              <a:ext uri="{FF2B5EF4-FFF2-40B4-BE49-F238E27FC236}">
                <a16:creationId xmlns:a16="http://schemas.microsoft.com/office/drawing/2014/main" id="{87101377-C250-154C-8C3C-59DA8447DE9B}"/>
              </a:ext>
            </a:extLst>
          </p:cNvPr>
          <p:cNvSpPr txBox="1"/>
          <p:nvPr/>
        </p:nvSpPr>
        <p:spPr>
          <a:xfrm>
            <a:off x="5071128" y="2098613"/>
            <a:ext cx="4817939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=	</a:t>
            </a:r>
            <a:r>
              <a:rPr lang="en-US" sz="1547" spc="-4" dirty="0" err="1">
                <a:solidFill>
                  <a:srgbClr val="0433FF"/>
                </a:solidFill>
                <a:latin typeface="Courier New"/>
                <a:cs typeface="Courier New"/>
              </a:rPr>
              <a:t>mydata</a:t>
            </a:r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, alternative = “greater”</a:t>
            </a:r>
            <a:r>
              <a:rPr sz="1547" spc="-67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7" name="object 2">
            <a:extLst>
              <a:ext uri="{FF2B5EF4-FFF2-40B4-BE49-F238E27FC236}">
                <a16:creationId xmlns:a16="http://schemas.microsoft.com/office/drawing/2014/main" id="{CDE9DCC3-1844-8D4E-B764-5850C04C5044}"/>
              </a:ext>
            </a:extLst>
          </p:cNvPr>
          <p:cNvSpPr txBox="1"/>
          <p:nvPr/>
        </p:nvSpPr>
        <p:spPr>
          <a:xfrm>
            <a:off x="1660895" y="2854326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latin typeface="Courier New"/>
                <a:cs typeface="Courier New"/>
              </a:rPr>
              <a:t>&gt;	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t.test(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8" name="object 7">
            <a:extLst>
              <a:ext uri="{FF2B5EF4-FFF2-40B4-BE49-F238E27FC236}">
                <a16:creationId xmlns:a16="http://schemas.microsoft.com/office/drawing/2014/main" id="{2536782A-8C9D-E643-B891-954A0B90BFB8}"/>
              </a:ext>
            </a:extLst>
          </p:cNvPr>
          <p:cNvSpPr txBox="1"/>
          <p:nvPr/>
        </p:nvSpPr>
        <p:spPr>
          <a:xfrm>
            <a:off x="2836198" y="2863255"/>
            <a:ext cx="84296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BMI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39" name="object 8">
            <a:extLst>
              <a:ext uri="{FF2B5EF4-FFF2-40B4-BE49-F238E27FC236}">
                <a16:creationId xmlns:a16="http://schemas.microsoft.com/office/drawing/2014/main" id="{38BB2F03-08D5-374E-B4DB-C87A816915A8}"/>
              </a:ext>
            </a:extLst>
          </p:cNvPr>
          <p:cNvSpPr txBox="1"/>
          <p:nvPr/>
        </p:nvSpPr>
        <p:spPr>
          <a:xfrm>
            <a:off x="3304556" y="2863255"/>
            <a:ext cx="1079153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~	</a:t>
            </a:r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G</a:t>
            </a:r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ender,</a:t>
            </a:r>
            <a:endParaRPr sz="1547" dirty="0">
              <a:latin typeface="Courier New"/>
              <a:cs typeface="Courier New"/>
            </a:endParaRPr>
          </a:p>
        </p:txBody>
      </p:sp>
      <p:sp>
        <p:nvSpPr>
          <p:cNvPr id="40" name="object 9">
            <a:extLst>
              <a:ext uri="{FF2B5EF4-FFF2-40B4-BE49-F238E27FC236}">
                <a16:creationId xmlns:a16="http://schemas.microsoft.com/office/drawing/2014/main" id="{7A86D682-FD62-A041-94AF-89E8C88274E3}"/>
              </a:ext>
            </a:extLst>
          </p:cNvPr>
          <p:cNvSpPr txBox="1"/>
          <p:nvPr/>
        </p:nvSpPr>
        <p:spPr>
          <a:xfrm>
            <a:off x="4483470" y="2863255"/>
            <a:ext cx="489347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solidFill>
                  <a:srgbClr val="0433FF"/>
                </a:solidFill>
                <a:latin typeface="Courier New"/>
                <a:cs typeface="Courier New"/>
              </a:rPr>
              <a:t>data</a:t>
            </a:r>
            <a:endParaRPr sz="1547">
              <a:latin typeface="Courier New"/>
              <a:cs typeface="Courier New"/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63437370-55BC-FA4A-8AA2-EB08F450EC38}"/>
              </a:ext>
            </a:extLst>
          </p:cNvPr>
          <p:cNvSpPr txBox="1"/>
          <p:nvPr/>
        </p:nvSpPr>
        <p:spPr>
          <a:xfrm>
            <a:off x="5072928" y="2863255"/>
            <a:ext cx="4817939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44665" algn="l"/>
              </a:tabLst>
            </a:pP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=	</a:t>
            </a:r>
            <a:r>
              <a:rPr lang="en-US" sz="1547" spc="-4" dirty="0" err="1">
                <a:solidFill>
                  <a:srgbClr val="0433FF"/>
                </a:solidFill>
                <a:latin typeface="Courier New"/>
                <a:cs typeface="Courier New"/>
              </a:rPr>
              <a:t>mydata</a:t>
            </a:r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, </a:t>
            </a:r>
            <a:r>
              <a:rPr lang="en-US" sz="1547" spc="-4" dirty="0" err="1">
                <a:solidFill>
                  <a:srgbClr val="0433FF"/>
                </a:solidFill>
                <a:latin typeface="Courier New"/>
                <a:cs typeface="Courier New"/>
              </a:rPr>
              <a:t>var.equal</a:t>
            </a:r>
            <a:r>
              <a:rPr lang="en-US" sz="1547" spc="-4" dirty="0">
                <a:solidFill>
                  <a:srgbClr val="0433FF"/>
                </a:solidFill>
                <a:latin typeface="Courier New"/>
                <a:cs typeface="Courier New"/>
              </a:rPr>
              <a:t> = TRUE</a:t>
            </a:r>
            <a:r>
              <a:rPr sz="1547" dirty="0">
                <a:solidFill>
                  <a:srgbClr val="0433FF"/>
                </a:solidFill>
                <a:latin typeface="Courier New"/>
                <a:cs typeface="Courier New"/>
              </a:rPr>
              <a:t>)</a:t>
            </a:r>
            <a:endParaRPr sz="1547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621485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586" y="82155"/>
            <a:ext cx="6750844" cy="51937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038932">
              <a:lnSpc>
                <a:spcPct val="100000"/>
              </a:lnSpc>
            </a:pPr>
            <a:r>
              <a:rPr spc="-4" dirty="0"/>
              <a:t>One sample</a:t>
            </a:r>
            <a:r>
              <a:rPr spc="-32" dirty="0"/>
              <a:t> </a:t>
            </a:r>
            <a:r>
              <a:rPr spc="-4" dirty="0"/>
              <a:t>t-test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6496" y="3660311"/>
            <a:ext cx="4387024" cy="51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600" spc="-4" dirty="0">
                <a:latin typeface="Lucida Console"/>
                <a:cs typeface="Lucida Console"/>
              </a:rPr>
              <a:t>&gt;</a:t>
            </a:r>
            <a:r>
              <a:rPr sz="1600" spc="-53" dirty="0">
                <a:latin typeface="Lucida Console"/>
                <a:cs typeface="Lucida Console"/>
              </a:rPr>
              <a:t> </a:t>
            </a:r>
            <a:r>
              <a:rPr sz="1600" spc="-4" dirty="0" err="1">
                <a:solidFill>
                  <a:srgbClr val="0061FF"/>
                </a:solidFill>
                <a:latin typeface="Lucida Console"/>
                <a:cs typeface="Lucida Console"/>
              </a:rPr>
              <a:t>t.test</a:t>
            </a:r>
            <a:r>
              <a:rPr sz="1600" spc="-4" dirty="0">
                <a:solidFill>
                  <a:srgbClr val="0061FF"/>
                </a:solidFill>
                <a:latin typeface="Lucida Console"/>
                <a:cs typeface="Lucida Console"/>
              </a:rPr>
              <a:t>(</a:t>
            </a:r>
            <a:r>
              <a:rPr lang="en-US" sz="1600" spc="-4" dirty="0">
                <a:solidFill>
                  <a:srgbClr val="0061FF"/>
                </a:solidFill>
                <a:latin typeface="Lucida Console"/>
                <a:cs typeface="Lucida Console"/>
              </a:rPr>
              <a:t>x =</a:t>
            </a:r>
            <a:r>
              <a:rPr lang="en-US" sz="1600" spc="-35" dirty="0">
                <a:solidFill>
                  <a:srgbClr val="0061FF"/>
                </a:solidFill>
                <a:latin typeface="Lucida Console"/>
                <a:cs typeface="Lucida Console"/>
              </a:rPr>
              <a:t> </a:t>
            </a:r>
            <a:r>
              <a:rPr lang="en-US" sz="1600" spc="-35" dirty="0" err="1">
                <a:solidFill>
                  <a:srgbClr val="0061FF"/>
                </a:solidFill>
                <a:latin typeface="Lucida Console"/>
                <a:cs typeface="Lucida Console"/>
              </a:rPr>
              <a:t>my</a:t>
            </a:r>
            <a:r>
              <a:rPr lang="en-US" sz="1600" spc="-4" dirty="0" err="1">
                <a:solidFill>
                  <a:srgbClr val="0061FF"/>
                </a:solidFill>
                <a:latin typeface="Lucida Console"/>
                <a:cs typeface="Lucida Console"/>
              </a:rPr>
              <a:t>data$Age</a:t>
            </a:r>
            <a:r>
              <a:rPr lang="en-US" sz="1600" spc="-4" dirty="0">
                <a:solidFill>
                  <a:srgbClr val="0061FF"/>
                </a:solidFill>
                <a:latin typeface="Lucida Console"/>
                <a:cs typeface="Lucida Console"/>
              </a:rPr>
              <a:t>, mu=50)</a:t>
            </a:r>
            <a:endParaRPr lang="en-US" sz="1600" dirty="0">
              <a:latin typeface="Lucida Console"/>
              <a:cs typeface="Lucida Console"/>
            </a:endParaRPr>
          </a:p>
          <a:p>
            <a:pPr marL="8929"/>
            <a:endParaRPr sz="1687" dirty="0">
              <a:latin typeface="Lucida Console"/>
              <a:cs typeface="Lucida Console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57D632-A39D-5E4C-A4D8-B55430124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ECCEE55-97A5-CA4A-BC6E-E98D8A412B6C}"/>
                  </a:ext>
                </a:extLst>
              </p:cNvPr>
              <p:cNvSpPr/>
              <p:nvPr/>
            </p:nvSpPr>
            <p:spPr>
              <a:xfrm>
                <a:off x="1451523" y="790857"/>
                <a:ext cx="1047552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Let’s test the hypothesis that the mean Age of subjects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2400" dirty="0"/>
                  <a:t> is equal to 50.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ECCEE55-97A5-CA4A-BC6E-E98D8A412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523" y="790857"/>
                <a:ext cx="10475529" cy="461665"/>
              </a:xfrm>
              <a:prstGeom prst="rect">
                <a:avLst/>
              </a:prstGeom>
              <a:blipFill>
                <a:blip r:embed="rId3"/>
                <a:stretch>
                  <a:fillRect l="-969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7D712A-6938-9F40-8E30-1629B8C318A0}"/>
                  </a:ext>
                </a:extLst>
              </p:cNvPr>
              <p:cNvSpPr/>
              <p:nvPr/>
            </p:nvSpPr>
            <p:spPr>
              <a:xfrm>
                <a:off x="3004020" y="1441280"/>
                <a:ext cx="7370534" cy="1785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b="1" dirty="0"/>
                  <a:t>Null Hypothesis</a:t>
                </a:r>
                <a:r>
                  <a:rPr lang="en-US" sz="2200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>
                    <a:solidFill>
                      <a:srgbClr val="011F5B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200" b="0" i="1" smtClean="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endParaRPr lang="en-US" sz="2200" b="1" dirty="0"/>
              </a:p>
              <a:p>
                <a:r>
                  <a:rPr lang="en-US" sz="2200" b="1" dirty="0"/>
                  <a:t>Alternative Hypothesis: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rgbClr val="011F5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rgbClr val="011F5B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rgbClr val="011F5B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>
                          <a:solidFill>
                            <a:srgbClr val="011F5B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i="1">
                          <a:solidFill>
                            <a:srgbClr val="011F5B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200" b="0" i="1" smtClean="0">
                          <a:solidFill>
                            <a:srgbClr val="011F5B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200" i="1">
                          <a:solidFill>
                            <a:srgbClr val="011F5B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sz="2200" b="1" dirty="0"/>
              </a:p>
              <a:p>
                <a:r>
                  <a:rPr lang="en-US" sz="2200" dirty="0"/>
                  <a:t>(two sided test)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7D712A-6938-9F40-8E30-1629B8C31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020" y="1441280"/>
                <a:ext cx="7370534" cy="1785104"/>
              </a:xfrm>
              <a:prstGeom prst="rect">
                <a:avLst/>
              </a:prstGeom>
              <a:blipFill>
                <a:blip r:embed="rId4"/>
                <a:stretch>
                  <a:fillRect l="-1033" t="-2128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5">
            <a:extLst>
              <a:ext uri="{FF2B5EF4-FFF2-40B4-BE49-F238E27FC236}">
                <a16:creationId xmlns:a16="http://schemas.microsoft.com/office/drawing/2014/main" id="{A624A441-A976-A54E-98A8-D00A21E41E2A}"/>
              </a:ext>
            </a:extLst>
          </p:cNvPr>
          <p:cNvSpPr/>
          <p:nvPr/>
        </p:nvSpPr>
        <p:spPr>
          <a:xfrm flipH="1">
            <a:off x="2506133" y="3919933"/>
            <a:ext cx="647589" cy="911275"/>
          </a:xfrm>
          <a:custGeom>
            <a:avLst/>
            <a:gdLst/>
            <a:ahLst/>
            <a:cxnLst/>
            <a:rect l="l" t="t" r="r" b="b"/>
            <a:pathLst>
              <a:path w="1904" h="1296035">
                <a:moveTo>
                  <a:pt x="0" y="0"/>
                </a:moveTo>
                <a:lnTo>
                  <a:pt x="1409" y="129581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94BAF85C-B92A-B347-882B-306545998958}"/>
              </a:ext>
            </a:extLst>
          </p:cNvPr>
          <p:cNvSpPr/>
          <p:nvPr/>
        </p:nvSpPr>
        <p:spPr>
          <a:xfrm>
            <a:off x="4576122" y="3919933"/>
            <a:ext cx="424826" cy="911275"/>
          </a:xfrm>
          <a:custGeom>
            <a:avLst/>
            <a:gdLst/>
            <a:ahLst/>
            <a:cxnLst/>
            <a:rect l="l" t="t" r="r" b="b"/>
            <a:pathLst>
              <a:path w="1904" h="1296035">
                <a:moveTo>
                  <a:pt x="0" y="0"/>
                </a:moveTo>
                <a:lnTo>
                  <a:pt x="1409" y="129581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861080A7-59D1-0B4E-84F8-3A72F0B20E23}"/>
              </a:ext>
            </a:extLst>
          </p:cNvPr>
          <p:cNvSpPr txBox="1"/>
          <p:nvPr/>
        </p:nvSpPr>
        <p:spPr>
          <a:xfrm>
            <a:off x="1199047" y="5091763"/>
            <a:ext cx="2300961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737"/>
              </a:lnSpc>
            </a:pPr>
            <a:r>
              <a:rPr sz="1547" spc="-7" dirty="0">
                <a:latin typeface="Gill Sans MT"/>
                <a:cs typeface="Gill Sans MT"/>
              </a:rPr>
              <a:t>Formula </a:t>
            </a:r>
            <a:r>
              <a:rPr lang="en-US" sz="1547" dirty="0">
                <a:latin typeface="Gill Sans MT"/>
                <a:cs typeface="Gill Sans MT"/>
              </a:rPr>
              <a:t>states that the variable we want to test is </a:t>
            </a:r>
            <a:r>
              <a:rPr lang="en-US" sz="1547" b="1" dirty="0">
                <a:latin typeface="Gill Sans MT"/>
                <a:cs typeface="Gill Sans MT"/>
              </a:rPr>
              <a:t>Age</a:t>
            </a:r>
            <a:r>
              <a:rPr lang="en-US" sz="1547" dirty="0">
                <a:latin typeface="Gill Sans MT"/>
                <a:cs typeface="Gill Sans MT"/>
              </a:rPr>
              <a:t> from data set </a:t>
            </a:r>
            <a:r>
              <a:rPr lang="en-US" sz="1547" b="1" dirty="0" err="1">
                <a:latin typeface="Gill Sans MT"/>
                <a:cs typeface="Gill Sans MT"/>
              </a:rPr>
              <a:t>mydata</a:t>
            </a:r>
            <a:endParaRPr sz="1547" b="1" dirty="0">
              <a:latin typeface="Gill Sans MT"/>
              <a:cs typeface="Gill Sans MT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D87BA1C1-2F96-5A40-A3D9-1CA8F5001505}"/>
              </a:ext>
            </a:extLst>
          </p:cNvPr>
          <p:cNvSpPr txBox="1"/>
          <p:nvPr/>
        </p:nvSpPr>
        <p:spPr>
          <a:xfrm>
            <a:off x="4788535" y="5091763"/>
            <a:ext cx="2300961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737"/>
              </a:lnSpc>
            </a:pPr>
            <a:r>
              <a:rPr lang="en-US" sz="1547" spc="-7" dirty="0">
                <a:latin typeface="Gill Sans MT"/>
                <a:cs typeface="Gill Sans MT"/>
              </a:rPr>
              <a:t>The mean we want to test if Age is equal to is </a:t>
            </a:r>
            <a:r>
              <a:rPr lang="en-US" sz="1547" b="1" spc="-7" dirty="0">
                <a:latin typeface="Gill Sans MT"/>
                <a:cs typeface="Gill Sans MT"/>
              </a:rPr>
              <a:t>50</a:t>
            </a:r>
            <a:endParaRPr sz="1547" b="1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360657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586" y="82155"/>
            <a:ext cx="6750844" cy="51937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038932">
              <a:lnSpc>
                <a:spcPct val="100000"/>
              </a:lnSpc>
            </a:pPr>
            <a:r>
              <a:rPr spc="-4" dirty="0"/>
              <a:t>One sample</a:t>
            </a:r>
            <a:r>
              <a:rPr spc="-32" dirty="0"/>
              <a:t> </a:t>
            </a:r>
            <a:r>
              <a:rPr spc="-4" dirty="0"/>
              <a:t>t-test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6496" y="3660311"/>
            <a:ext cx="4387024" cy="51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600" spc="-4" dirty="0">
                <a:latin typeface="Lucida Console"/>
                <a:cs typeface="Lucida Console"/>
              </a:rPr>
              <a:t>&gt;</a:t>
            </a:r>
            <a:r>
              <a:rPr sz="1600" spc="-53" dirty="0">
                <a:latin typeface="Lucida Console"/>
                <a:cs typeface="Lucida Console"/>
              </a:rPr>
              <a:t> </a:t>
            </a:r>
            <a:r>
              <a:rPr sz="1600" spc="-4" dirty="0" err="1">
                <a:solidFill>
                  <a:srgbClr val="0061FF"/>
                </a:solidFill>
                <a:latin typeface="Lucida Console"/>
                <a:cs typeface="Lucida Console"/>
              </a:rPr>
              <a:t>t.test</a:t>
            </a:r>
            <a:r>
              <a:rPr sz="1600" spc="-4" dirty="0">
                <a:solidFill>
                  <a:srgbClr val="0061FF"/>
                </a:solidFill>
                <a:latin typeface="Lucida Console"/>
                <a:cs typeface="Lucida Console"/>
              </a:rPr>
              <a:t>(</a:t>
            </a:r>
            <a:r>
              <a:rPr lang="en-US" sz="1600" spc="-4" dirty="0">
                <a:solidFill>
                  <a:srgbClr val="0061FF"/>
                </a:solidFill>
                <a:latin typeface="Lucida Console"/>
                <a:cs typeface="Lucida Console"/>
              </a:rPr>
              <a:t>x =</a:t>
            </a:r>
            <a:r>
              <a:rPr lang="en-US" sz="1600" spc="-35" dirty="0">
                <a:solidFill>
                  <a:srgbClr val="0061FF"/>
                </a:solidFill>
                <a:latin typeface="Lucida Console"/>
                <a:cs typeface="Lucida Console"/>
              </a:rPr>
              <a:t> </a:t>
            </a:r>
            <a:r>
              <a:rPr lang="en-US" sz="1600" spc="-35" dirty="0" err="1">
                <a:solidFill>
                  <a:srgbClr val="0061FF"/>
                </a:solidFill>
                <a:latin typeface="Lucida Console"/>
                <a:cs typeface="Lucida Console"/>
              </a:rPr>
              <a:t>my</a:t>
            </a:r>
            <a:r>
              <a:rPr lang="en-US" sz="1600" spc="-4" dirty="0" err="1">
                <a:solidFill>
                  <a:srgbClr val="0061FF"/>
                </a:solidFill>
                <a:latin typeface="Lucida Console"/>
                <a:cs typeface="Lucida Console"/>
              </a:rPr>
              <a:t>data$Age</a:t>
            </a:r>
            <a:r>
              <a:rPr lang="en-US" sz="1600" spc="-4" dirty="0">
                <a:solidFill>
                  <a:srgbClr val="0061FF"/>
                </a:solidFill>
                <a:latin typeface="Lucida Console"/>
                <a:cs typeface="Lucida Console"/>
              </a:rPr>
              <a:t>, mu=50)</a:t>
            </a:r>
            <a:endParaRPr lang="en-US" sz="1600" dirty="0">
              <a:latin typeface="Lucida Console"/>
              <a:cs typeface="Lucida Console"/>
            </a:endParaRPr>
          </a:p>
          <a:p>
            <a:pPr marL="8929"/>
            <a:endParaRPr sz="1687" dirty="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6496" y="4089051"/>
            <a:ext cx="6999821" cy="249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pc="-4" dirty="0">
                <a:solidFill>
                  <a:srgbClr val="011F5B"/>
                </a:solidFill>
                <a:latin typeface="Lucida Console"/>
                <a:cs typeface="Lucida Console"/>
              </a:rPr>
              <a:t>			</a:t>
            </a:r>
            <a:r>
              <a:rPr lang="en-US" sz="1600" spc="-4" dirty="0">
                <a:solidFill>
                  <a:srgbClr val="011F5B"/>
                </a:solidFill>
                <a:latin typeface="Lucida Console"/>
                <a:cs typeface="Lucida Console"/>
              </a:rPr>
              <a:t>One Sample t-test</a:t>
            </a:r>
          </a:p>
          <a:p>
            <a:pPr marL="8929"/>
            <a:endParaRPr lang="en-US" sz="1600" spc="-4" dirty="0">
              <a:solidFill>
                <a:srgbClr val="011F5B"/>
              </a:solidFill>
              <a:latin typeface="Lucida Console"/>
              <a:cs typeface="Lucida Console"/>
            </a:endParaRPr>
          </a:p>
          <a:p>
            <a:pPr marL="8929"/>
            <a:r>
              <a:rPr lang="en-US" sz="1600" spc="-4" dirty="0">
                <a:solidFill>
                  <a:srgbClr val="011F5B"/>
                </a:solidFill>
                <a:latin typeface="Lucida Console"/>
                <a:cs typeface="Lucida Console"/>
              </a:rPr>
              <a:t>data:  </a:t>
            </a:r>
            <a:r>
              <a:rPr lang="en-US" sz="1600" spc="-4" dirty="0" err="1">
                <a:solidFill>
                  <a:srgbClr val="011F5B"/>
                </a:solidFill>
                <a:latin typeface="Lucida Console"/>
                <a:cs typeface="Lucida Console"/>
              </a:rPr>
              <a:t>data$Age</a:t>
            </a:r>
            <a:endParaRPr lang="en-US" sz="1600" spc="-4" dirty="0">
              <a:solidFill>
                <a:srgbClr val="011F5B"/>
              </a:solidFill>
              <a:latin typeface="Lucida Console"/>
              <a:cs typeface="Lucida Console"/>
            </a:endParaRPr>
          </a:p>
          <a:p>
            <a:pPr marL="8929"/>
            <a:r>
              <a:rPr lang="en-US" sz="1600" spc="-4" dirty="0">
                <a:solidFill>
                  <a:srgbClr val="011F5B"/>
                </a:solidFill>
                <a:latin typeface="Lucida Console"/>
                <a:cs typeface="Lucida Console"/>
              </a:rPr>
              <a:t>t = 15.157, df = 999, p-value &lt; 2.2e-16</a:t>
            </a:r>
          </a:p>
          <a:p>
            <a:pPr marL="8929"/>
            <a:r>
              <a:rPr lang="en-US" sz="1600" spc="-4" dirty="0">
                <a:solidFill>
                  <a:srgbClr val="011F5B"/>
                </a:solidFill>
                <a:latin typeface="Lucida Console"/>
                <a:cs typeface="Lucida Console"/>
              </a:rPr>
              <a:t>alternative hypothesis: true mean is not equal to 50</a:t>
            </a:r>
          </a:p>
          <a:p>
            <a:pPr marL="8929"/>
            <a:r>
              <a:rPr lang="en-US" sz="1600" spc="-4" dirty="0">
                <a:solidFill>
                  <a:srgbClr val="011F5B"/>
                </a:solidFill>
                <a:latin typeface="Lucida Console"/>
                <a:cs typeface="Lucida Console"/>
              </a:rPr>
              <a:t>95 percent confidence interval:</a:t>
            </a:r>
          </a:p>
          <a:p>
            <a:pPr marL="8929"/>
            <a:r>
              <a:rPr lang="en-US" sz="1600" spc="-4" dirty="0">
                <a:solidFill>
                  <a:srgbClr val="011F5B"/>
                </a:solidFill>
                <a:latin typeface="Lucida Console"/>
                <a:cs typeface="Lucida Console"/>
              </a:rPr>
              <a:t> 54.26301 55.53099</a:t>
            </a:r>
          </a:p>
          <a:p>
            <a:pPr marL="8929"/>
            <a:r>
              <a:rPr lang="en-US" sz="1600" spc="-4" dirty="0">
                <a:solidFill>
                  <a:srgbClr val="011F5B"/>
                </a:solidFill>
                <a:latin typeface="Lucida Console"/>
                <a:cs typeface="Lucida Console"/>
              </a:rPr>
              <a:t>sample estimates:</a:t>
            </a:r>
          </a:p>
          <a:p>
            <a:pPr marL="8929"/>
            <a:r>
              <a:rPr lang="en-US" sz="1600" spc="-4" dirty="0">
                <a:solidFill>
                  <a:srgbClr val="011F5B"/>
                </a:solidFill>
                <a:latin typeface="Lucida Console"/>
                <a:cs typeface="Lucida Console"/>
              </a:rPr>
              <a:t>mean of x </a:t>
            </a:r>
          </a:p>
          <a:p>
            <a:pPr marL="8929"/>
            <a:r>
              <a:rPr lang="en-US" sz="1600" spc="-4" dirty="0">
                <a:solidFill>
                  <a:srgbClr val="011F5B"/>
                </a:solidFill>
                <a:latin typeface="Lucida Console"/>
                <a:cs typeface="Lucida Console"/>
              </a:rPr>
              <a:t>   54.897</a:t>
            </a:r>
            <a:endParaRPr dirty="0">
              <a:solidFill>
                <a:srgbClr val="011F5B"/>
              </a:solidFill>
              <a:latin typeface="Lucida Console"/>
              <a:cs typeface="Lucida Console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57D632-A39D-5E4C-A4D8-B55430124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7" y="6244305"/>
            <a:ext cx="2160103" cy="613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ECCEE55-97A5-CA4A-BC6E-E98D8A412B6C}"/>
                  </a:ext>
                </a:extLst>
              </p:cNvPr>
              <p:cNvSpPr/>
              <p:nvPr/>
            </p:nvSpPr>
            <p:spPr>
              <a:xfrm>
                <a:off x="1451523" y="790857"/>
                <a:ext cx="1047552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Let’s test the hypothesis that the mean Age of subjects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2400" dirty="0"/>
                  <a:t> is equal to 50.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ECCEE55-97A5-CA4A-BC6E-E98D8A412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523" y="790857"/>
                <a:ext cx="10475529" cy="461665"/>
              </a:xfrm>
              <a:prstGeom prst="rect">
                <a:avLst/>
              </a:prstGeom>
              <a:blipFill>
                <a:blip r:embed="rId3"/>
                <a:stretch>
                  <a:fillRect l="-969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7D712A-6938-9F40-8E30-1629B8C318A0}"/>
                  </a:ext>
                </a:extLst>
              </p:cNvPr>
              <p:cNvSpPr/>
              <p:nvPr/>
            </p:nvSpPr>
            <p:spPr>
              <a:xfrm>
                <a:off x="3004020" y="1441280"/>
                <a:ext cx="7370534" cy="1785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b="1" dirty="0"/>
                  <a:t>Null Hypothesis</a:t>
                </a:r>
                <a:r>
                  <a:rPr lang="en-US" sz="2200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rgbClr val="011F5B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>
                    <a:solidFill>
                      <a:srgbClr val="011F5B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200" b="0" i="1" smtClean="0">
                        <a:solidFill>
                          <a:srgbClr val="011F5B"/>
                        </a:solidFill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endParaRPr lang="en-US" sz="2200" b="1" dirty="0"/>
              </a:p>
              <a:p>
                <a:r>
                  <a:rPr lang="en-US" sz="2200" b="1" dirty="0"/>
                  <a:t>Alternative Hypothesis: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rgbClr val="011F5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rgbClr val="011F5B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rgbClr val="011F5B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>
                          <a:solidFill>
                            <a:srgbClr val="011F5B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i="1">
                          <a:solidFill>
                            <a:srgbClr val="011F5B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200" b="0" i="1" smtClean="0">
                          <a:solidFill>
                            <a:srgbClr val="011F5B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200" i="1">
                          <a:solidFill>
                            <a:srgbClr val="011F5B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sz="2200" b="1" dirty="0"/>
              </a:p>
              <a:p>
                <a:r>
                  <a:rPr lang="en-US" sz="2200" dirty="0"/>
                  <a:t>(two sided test)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7D712A-6938-9F40-8E30-1629B8C31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020" y="1441280"/>
                <a:ext cx="7370534" cy="1785104"/>
              </a:xfrm>
              <a:prstGeom prst="rect">
                <a:avLst/>
              </a:prstGeom>
              <a:blipFill>
                <a:blip r:embed="rId4"/>
                <a:stretch>
                  <a:fillRect l="-1033" t="-2128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6125157-C233-B641-9244-5D756741D7FC}"/>
              </a:ext>
            </a:extLst>
          </p:cNvPr>
          <p:cNvSpPr txBox="1"/>
          <p:nvPr/>
        </p:nvSpPr>
        <p:spPr>
          <a:xfrm>
            <a:off x="1027741" y="3338962"/>
            <a:ext cx="6750844" cy="3429000"/>
          </a:xfrm>
          <a:prstGeom prst="rect">
            <a:avLst/>
          </a:prstGeom>
          <a:noFill/>
          <a:ln w="19050">
            <a:solidFill>
              <a:srgbClr val="011F5B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27386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ustom 2">
      <a:dk1>
        <a:srgbClr val="990000"/>
      </a:dk1>
      <a:lt1>
        <a:srgbClr val="990000"/>
      </a:lt1>
      <a:dk2>
        <a:srgbClr val="011F5B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95531</TotalTime>
  <Words>8537</Words>
  <Application>Microsoft Macintosh PowerPoint</Application>
  <PresentationFormat>Widescreen</PresentationFormat>
  <Paragraphs>1162</Paragraphs>
  <Slides>107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8" baseType="lpstr">
      <vt:lpstr>-apple-system</vt:lpstr>
      <vt:lpstr>Arial</vt:lpstr>
      <vt:lpstr>Calibri</vt:lpstr>
      <vt:lpstr>Cambria Math</vt:lpstr>
      <vt:lpstr>Courier New</vt:lpstr>
      <vt:lpstr>Franklin Gothic Book</vt:lpstr>
      <vt:lpstr>Gill Sans MT</vt:lpstr>
      <vt:lpstr>inherit</vt:lpstr>
      <vt:lpstr>Lucida Console</vt:lpstr>
      <vt:lpstr>Times New Roman</vt:lpstr>
      <vt:lpstr>Crop</vt:lpstr>
      <vt:lpstr>Introduction to Biostatistics &amp; R</vt:lpstr>
      <vt:lpstr>Warm-Up Exercise</vt:lpstr>
      <vt:lpstr>Outline for Today’s Workshop</vt:lpstr>
      <vt:lpstr>Correlating two variables</vt:lpstr>
      <vt:lpstr>Correlations</vt:lpstr>
      <vt:lpstr>Correlations</vt:lpstr>
      <vt:lpstr>Correlations in R</vt:lpstr>
      <vt:lpstr>Using scatterplots to understand the relationship between two variables in R</vt:lpstr>
      <vt:lpstr>Try it yourself:</vt:lpstr>
      <vt:lpstr>Concluding summary statistics: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Try it yourself:</vt:lpstr>
      <vt:lpstr>Plots in R</vt:lpstr>
      <vt:lpstr>Plots in “base” R</vt:lpstr>
      <vt:lpstr>Plots in “base” R</vt:lpstr>
      <vt:lpstr>ggplot2 package in R (1)</vt:lpstr>
      <vt:lpstr>ggplot2 package in R (2)</vt:lpstr>
      <vt:lpstr>Getting started with ggplot2</vt:lpstr>
      <vt:lpstr>Getting started with ggplot2</vt:lpstr>
      <vt:lpstr>Getting started with ggplot2</vt:lpstr>
      <vt:lpstr>Scatterplot with ggplot2 </vt:lpstr>
      <vt:lpstr>Scatterplot with ggplot2 -- more layers </vt:lpstr>
      <vt:lpstr>Scatterplot with ggplot2 -- more layers </vt:lpstr>
      <vt:lpstr>Scatterplot with ggplot2 -- more layers </vt:lpstr>
      <vt:lpstr>Scatterplot with ggplot2 -- more layers </vt:lpstr>
      <vt:lpstr>Try it yourself:</vt:lpstr>
      <vt:lpstr>Boxplot with ggplot2 </vt:lpstr>
      <vt:lpstr>Boxplot with ggplot2 – by category </vt:lpstr>
      <vt:lpstr>Boxplot with ggplot2 – by category and add color</vt:lpstr>
      <vt:lpstr>Boxplot with ggplot2 – by category and add color</vt:lpstr>
      <vt:lpstr>Colors in ggplot2</vt:lpstr>
      <vt:lpstr>Try it yourself:</vt:lpstr>
      <vt:lpstr>Dot Plot with ggplot2 </vt:lpstr>
      <vt:lpstr>Bar Plot with ggplot2</vt:lpstr>
      <vt:lpstr>Bar Plot with ggplot2 – add color</vt:lpstr>
      <vt:lpstr>Bar Plot with ggplot2 – add new colors </vt:lpstr>
      <vt:lpstr>Bar Plot with ggplot2 – swap x and y axis</vt:lpstr>
      <vt:lpstr>Try it yourself:</vt:lpstr>
      <vt:lpstr>Bar Plot with Error Bars</vt:lpstr>
      <vt:lpstr>Bar Plot with Error Bars</vt:lpstr>
      <vt:lpstr>Bar Plot with Error Bars: Example </vt:lpstr>
      <vt:lpstr>Bar Plot with Error Bars: Example </vt:lpstr>
      <vt:lpstr>Bar Plot with Error Bars: Example </vt:lpstr>
      <vt:lpstr>Bar Plot with Error Bars: Example </vt:lpstr>
      <vt:lpstr>Bar Plot with Error Bars: Example </vt:lpstr>
      <vt:lpstr>Bar Plot with Error Bars: Example </vt:lpstr>
      <vt:lpstr>Bar Plot with Error Bars: Example </vt:lpstr>
      <vt:lpstr>Bar Plot with Error Bars: Example </vt:lpstr>
      <vt:lpstr>Bar Plot with Error Bars: Example </vt:lpstr>
      <vt:lpstr>Bar Plot with Error Bars: Example </vt:lpstr>
      <vt:lpstr>Try it yourself:</vt:lpstr>
      <vt:lpstr>Histogram with ggplot2 </vt:lpstr>
      <vt:lpstr>Histogram with ggplot2 – smaller binwidth </vt:lpstr>
      <vt:lpstr>Histogram with ggplot2 – more bins </vt:lpstr>
      <vt:lpstr>Histogram with ggplot2 – fill by category</vt:lpstr>
      <vt:lpstr>Histogram with ggplot2 – fill by category</vt:lpstr>
      <vt:lpstr>Practical component to ggplot2 </vt:lpstr>
      <vt:lpstr>More layers to ggplot2 </vt:lpstr>
      <vt:lpstr>More layers to ggplot2 </vt:lpstr>
      <vt:lpstr>More layers to ggplot2 </vt:lpstr>
      <vt:lpstr>Try it yourself:</vt:lpstr>
      <vt:lpstr>Statistical Inference</vt:lpstr>
      <vt:lpstr>Statistical Inference</vt:lpstr>
      <vt:lpstr>Statistical Inference: Example</vt:lpstr>
      <vt:lpstr>Statistical Inference: Estimation </vt:lpstr>
      <vt:lpstr>Statistical Inference: Confidence Interval Estimation</vt:lpstr>
      <vt:lpstr>How do we derive a 95% CI?</vt:lpstr>
      <vt:lpstr>Calculating and Interpreting CI’s</vt:lpstr>
      <vt:lpstr>Statistical Inference: Confidence Interval Estimation</vt:lpstr>
      <vt:lpstr>Statistical Inference: Hypothesis Testing</vt:lpstr>
      <vt:lpstr>Hypothesis Testing: One vs. Two Sided Test</vt:lpstr>
      <vt:lpstr>Hypothesis Testing: Test Statistic </vt:lpstr>
      <vt:lpstr>Hypothesis Testing: P-value</vt:lpstr>
      <vt:lpstr>Hypothesis Testing: Steps</vt:lpstr>
      <vt:lpstr>Hypothesis Testing: Example</vt:lpstr>
      <vt:lpstr>Hypothesis tests &amp; confidence intervals in R</vt:lpstr>
      <vt:lpstr>List of Common Statistical Tests: Continuous Data Test for Population mean μ or difference of two means μ_1-μ_2   </vt:lpstr>
      <vt:lpstr>List of Common Statistical Tests: Binary Data Test for Population proportion p or difference of two means p_1-p_2   </vt:lpstr>
      <vt:lpstr>PowerPoint Presentation</vt:lpstr>
      <vt:lpstr>Independent samples t-test</vt:lpstr>
      <vt:lpstr>Independent samples t-test</vt:lpstr>
      <vt:lpstr>Independent samples t-test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Variations on the t-test</vt:lpstr>
      <vt:lpstr>Variations on the t-test</vt:lpstr>
      <vt:lpstr>One sample t-test</vt:lpstr>
      <vt:lpstr>One sample t-test</vt:lpstr>
      <vt:lpstr>One sample t-test: interpreting results</vt:lpstr>
      <vt:lpstr>One sample t-test: interpreting results</vt:lpstr>
      <vt:lpstr>Regression Models</vt:lpstr>
      <vt:lpstr>Linear Regression</vt:lpstr>
      <vt:lpstr>Statistical Modeling in R: Linear Regression    </vt:lpstr>
      <vt:lpstr>That’s it for today!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Lillian Boe</dc:creator>
  <cp:lastModifiedBy>Alfaro, Maria</cp:lastModifiedBy>
  <cp:revision>1135</cp:revision>
  <cp:lastPrinted>2019-05-02T13:47:57Z</cp:lastPrinted>
  <dcterms:created xsi:type="dcterms:W3CDTF">2018-01-02T20:45:28Z</dcterms:created>
  <dcterms:modified xsi:type="dcterms:W3CDTF">2023-06-08T18:34:00Z</dcterms:modified>
</cp:coreProperties>
</file>